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24"/>
  </p:notesMasterIdLst>
  <p:sldIdLst>
    <p:sldId id="678" r:id="rId2"/>
    <p:sldId id="700" r:id="rId3"/>
    <p:sldId id="701" r:id="rId4"/>
    <p:sldId id="703" r:id="rId5"/>
    <p:sldId id="702" r:id="rId6"/>
    <p:sldId id="705" r:id="rId7"/>
    <p:sldId id="704" r:id="rId8"/>
    <p:sldId id="706" r:id="rId9"/>
    <p:sldId id="708" r:id="rId10"/>
    <p:sldId id="707" r:id="rId11"/>
    <p:sldId id="709" r:id="rId12"/>
    <p:sldId id="710" r:id="rId13"/>
    <p:sldId id="720" r:id="rId14"/>
    <p:sldId id="711" r:id="rId15"/>
    <p:sldId id="717" r:id="rId16"/>
    <p:sldId id="718" r:id="rId17"/>
    <p:sldId id="719" r:id="rId18"/>
    <p:sldId id="712" r:id="rId19"/>
    <p:sldId id="713" r:id="rId20"/>
    <p:sldId id="714" r:id="rId21"/>
    <p:sldId id="716" r:id="rId22"/>
    <p:sldId id="715" r:id="rId2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603" autoAdjust="0"/>
    <p:restoredTop sz="94660"/>
  </p:normalViewPr>
  <p:slideViewPr>
    <p:cSldViewPr>
      <p:cViewPr varScale="1">
        <p:scale>
          <a:sx n="86" d="100"/>
          <a:sy n="86" d="100"/>
        </p:scale>
        <p:origin x="-900" y="-7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4/14/2020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13</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14</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15</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16</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17</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1" y="0"/>
            <a:ext cx="9143999" cy="385157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2516886"/>
            <a:ext cx="8077200" cy="1255014"/>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371600"/>
            <a:ext cx="8077200" cy="1124712"/>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384625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51435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8" y="0"/>
            <a:ext cx="2514601" cy="51435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05980"/>
            <a:ext cx="1905000" cy="438864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600"/>
            <a:ext cx="6019800" cy="438864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4/14/2020</a:t>
            </a:fld>
            <a:endParaRPr lang="en-US"/>
          </a:p>
        </p:txBody>
      </p:sp>
      <p:sp>
        <p:nvSpPr>
          <p:cNvPr id="5" name="Footer Placeholder 4"/>
          <p:cNvSpPr>
            <a:spLocks noGrp="1"/>
          </p:cNvSpPr>
          <p:nvPr>
            <p:ph type="ftr" sz="quarter" idx="11"/>
          </p:nvPr>
        </p:nvSpPr>
        <p:spPr>
          <a:xfrm>
            <a:off x="2640597" y="4783095"/>
            <a:ext cx="3836404" cy="273844"/>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86"/>
            <a:ext cx="8229600" cy="939546"/>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195189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1951890"/>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89154"/>
            <a:ext cx="8013192" cy="1227582"/>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371600"/>
            <a:ext cx="8022336" cy="51435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330452"/>
            <a:ext cx="4038600" cy="3467862"/>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330452"/>
            <a:ext cx="4038600" cy="346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74241"/>
            <a:ext cx="4040188"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1837134"/>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274241"/>
            <a:ext cx="4041775"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1837134"/>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14300"/>
            <a:ext cx="2523744" cy="733806"/>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307350"/>
            <a:ext cx="5920641" cy="34191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297514"/>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16586"/>
            <a:ext cx="2525150" cy="733806"/>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113606"/>
            <a:ext cx="6247397" cy="4029894"/>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296162"/>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877824"/>
            <a:ext cx="2523744" cy="150876"/>
          </a:xfrm>
        </p:spPr>
        <p:txBody>
          <a:bodyPr/>
          <a:lstStyle/>
          <a:p>
            <a:fld id="{7BA614C0-BBCD-4D6D-9A2A-B9D8C04BAA2C}" type="datetimeFigureOut">
              <a:rPr lang="en-US" smtClean="0"/>
              <a:pPr/>
              <a:t>4/14/2020</a:t>
            </a:fld>
            <a:endParaRPr lang="en-US"/>
          </a:p>
        </p:txBody>
      </p:sp>
      <p:sp>
        <p:nvSpPr>
          <p:cNvPr id="11" name="Rectangle 10"/>
          <p:cNvSpPr/>
          <p:nvPr/>
        </p:nvSpPr>
        <p:spPr>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877824"/>
            <a:ext cx="5193792" cy="150876"/>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877824"/>
            <a:ext cx="733864" cy="150876"/>
          </a:xfrm>
        </p:spPr>
        <p:txBody>
          <a:bodyPr/>
          <a:lstStyle/>
          <a:p>
            <a:fld id="{4240147A-B6AC-411F-B8A2-0558425380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bwMode="invGray">
          <a:xfrm>
            <a:off x="0" y="107692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0"/>
            <a:ext cx="9143999" cy="10753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14300"/>
            <a:ext cx="8229600" cy="938297"/>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31394"/>
            <a:ext cx="8229600" cy="3469207"/>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4857749"/>
            <a:ext cx="2133600" cy="20574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4/14/2020</a:t>
            </a:fld>
            <a:endParaRPr lang="en-US"/>
          </a:p>
        </p:txBody>
      </p:sp>
      <p:sp>
        <p:nvSpPr>
          <p:cNvPr id="5" name="Footer Placeholder 4"/>
          <p:cNvSpPr>
            <a:spLocks noGrp="1"/>
          </p:cNvSpPr>
          <p:nvPr>
            <p:ph type="ftr" sz="quarter" idx="3"/>
          </p:nvPr>
        </p:nvSpPr>
        <p:spPr>
          <a:xfrm>
            <a:off x="2640597" y="4857749"/>
            <a:ext cx="5507719" cy="20574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4857749"/>
            <a:ext cx="733864" cy="20574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fatf-gafi.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17974"/>
            <a:ext cx="7772400" cy="3053975"/>
          </a:xfrm>
        </p:spPr>
        <p:txBody>
          <a:bodyPr>
            <a:normAutofit/>
          </a:bodyPr>
          <a:lstStyle/>
          <a:p>
            <a:pPr algn="ctr"/>
            <a:r>
              <a:rPr lang="en-US" dirty="0" smtClean="0"/>
              <a:t>CURRENT AND CAPITAL ACCOUNT TRANSACTIONS &amp; LIBERALISED REMITTANCE SCHEME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b="0" dirty="0" smtClean="0">
                <a:latin typeface="Tahoma" pitchFamily="34" charset="0"/>
                <a:ea typeface="Tahoma" pitchFamily="34" charset="0"/>
                <a:cs typeface="Tahoma" pitchFamily="34" charset="0"/>
              </a:rPr>
              <a:t>Prohibited current account transactions - Schedule </a:t>
            </a:r>
            <a:r>
              <a:rPr lang="en-US" sz="2600" b="0" dirty="0" smtClean="0">
                <a:latin typeface="Tahoma" pitchFamily="34" charset="0"/>
                <a:ea typeface="Tahoma" pitchFamily="34" charset="0"/>
                <a:cs typeface="Tahoma" pitchFamily="34" charset="0"/>
              </a:rPr>
              <a:t>II </a:t>
            </a:r>
            <a:r>
              <a:rPr lang="en-US" sz="2600" b="0" dirty="0" smtClean="0">
                <a:latin typeface="Tahoma" pitchFamily="34" charset="0"/>
                <a:ea typeface="Tahoma" pitchFamily="34" charset="0"/>
                <a:cs typeface="Tahoma" pitchFamily="34" charset="0"/>
              </a:rPr>
              <a:t>of FEM (Current Account Transactions) Rules, 2000 </a:t>
            </a:r>
            <a:endParaRPr lang="en-US" sz="2600" b="0" dirty="0">
              <a:latin typeface="Tahoma" pitchFamily="34" charset="0"/>
              <a:ea typeface="Tahoma" pitchFamily="34" charset="0"/>
              <a:cs typeface="Tahoma" pitchFamily="34" charset="0"/>
            </a:endParaRPr>
          </a:p>
        </p:txBody>
      </p:sp>
      <p:graphicFrame>
        <p:nvGraphicFramePr>
          <p:cNvPr id="7" name="Content Placeholder 6"/>
          <p:cNvGraphicFramePr>
            <a:graphicFrameLocks noGrp="1"/>
          </p:cNvGraphicFramePr>
          <p:nvPr>
            <p:ph idx="1"/>
          </p:nvPr>
        </p:nvGraphicFramePr>
        <p:xfrm>
          <a:off x="0" y="1143000"/>
          <a:ext cx="9144000" cy="4516120"/>
        </p:xfrm>
        <a:graphic>
          <a:graphicData uri="http://schemas.openxmlformats.org/drawingml/2006/table">
            <a:tbl>
              <a:tblPr firstRow="1" bandRow="1">
                <a:tableStyleId>{5C22544A-7EE6-4342-B048-85BDC9FD1C3A}</a:tableStyleId>
              </a:tblPr>
              <a:tblGrid>
                <a:gridCol w="4572000"/>
                <a:gridCol w="4572000"/>
              </a:tblGrid>
              <a:tr h="370840">
                <a:tc>
                  <a:txBody>
                    <a:bodyPr/>
                    <a:lstStyle/>
                    <a:p>
                      <a:pPr algn="ctr">
                        <a:lnSpc>
                          <a:spcPct val="115000"/>
                        </a:lnSpc>
                        <a:spcAft>
                          <a:spcPts val="0"/>
                        </a:spcAft>
                      </a:pPr>
                      <a:r>
                        <a:rPr lang="en-US" sz="1200" i="1" dirty="0">
                          <a:solidFill>
                            <a:srgbClr val="3E3E3E"/>
                          </a:solidFill>
                          <a:latin typeface="Times New Roman"/>
                          <a:ea typeface="Times New Roman"/>
                          <a:cs typeface="Times New Roman"/>
                        </a:rPr>
                        <a:t>Purpose of Remittance</a:t>
                      </a:r>
                      <a:endParaRPr lang="en-US" sz="1400" dirty="0">
                        <a:latin typeface="Tahoma"/>
                        <a:ea typeface="Calibri"/>
                        <a:cs typeface="Times New Roman"/>
                      </a:endParaRPr>
                    </a:p>
                  </a:txBody>
                  <a:tcPr marL="38100" marR="38100" marT="38100" marB="38100"/>
                </a:tc>
                <a:tc>
                  <a:txBody>
                    <a:bodyPr/>
                    <a:lstStyle/>
                    <a:p>
                      <a:pPr algn="ctr">
                        <a:lnSpc>
                          <a:spcPct val="115000"/>
                        </a:lnSpc>
                        <a:spcAft>
                          <a:spcPts val="0"/>
                        </a:spcAft>
                      </a:pPr>
                      <a:r>
                        <a:rPr lang="en-US" sz="1200" i="1">
                          <a:solidFill>
                            <a:srgbClr val="3E3E3E"/>
                          </a:solidFill>
                          <a:latin typeface="Times New Roman"/>
                          <a:ea typeface="Times New Roman"/>
                          <a:cs typeface="Times New Roman"/>
                        </a:rPr>
                        <a:t>Ministry/Department of Govt. of India whose approval is required</a:t>
                      </a:r>
                      <a:endParaRPr lang="en-US" sz="1400">
                        <a:latin typeface="Tahoma"/>
                        <a:ea typeface="Calibri"/>
                        <a:cs typeface="Times New Roman"/>
                      </a:endParaRPr>
                    </a:p>
                  </a:txBody>
                  <a:tcPr marL="38100" marR="38100" marT="38100" marB="38100"/>
                </a:tc>
              </a:tr>
              <a:tr h="370840">
                <a:tc>
                  <a:txBody>
                    <a:bodyPr/>
                    <a:lstStyle/>
                    <a:p>
                      <a:pPr marL="38100" marR="38100" algn="just">
                        <a:lnSpc>
                          <a:spcPct val="115000"/>
                        </a:lnSpc>
                        <a:spcAft>
                          <a:spcPts val="400"/>
                        </a:spcAft>
                      </a:pPr>
                      <a:r>
                        <a:rPr lang="en-US" sz="1600" dirty="0">
                          <a:solidFill>
                            <a:srgbClr val="3E3E3E"/>
                          </a:solidFill>
                          <a:latin typeface="Tahoma" pitchFamily="34" charset="0"/>
                          <a:ea typeface="Tahoma" pitchFamily="34" charset="0"/>
                          <a:cs typeface="Tahoma" pitchFamily="34" charset="0"/>
                        </a:rPr>
                        <a:t>6. Remittance of hiring charges of transponders by </a:t>
                      </a:r>
                      <a:r>
                        <a:rPr lang="en-US" sz="1600" baseline="0" dirty="0" smtClean="0">
                          <a:solidFill>
                            <a:srgbClr val="3E3E3E"/>
                          </a:solidFill>
                          <a:latin typeface="Tahoma" pitchFamily="34" charset="0"/>
                          <a:ea typeface="Tahoma" pitchFamily="34" charset="0"/>
                          <a:cs typeface="Tahoma" pitchFamily="34" charset="0"/>
                        </a:rPr>
                        <a:t> </a:t>
                      </a:r>
                      <a:r>
                        <a:rPr lang="en-US" sz="1600" dirty="0" smtClean="0">
                          <a:solidFill>
                            <a:srgbClr val="3E3E3E"/>
                          </a:solidFill>
                          <a:latin typeface="Tahoma" pitchFamily="34" charset="0"/>
                          <a:ea typeface="Tahoma" pitchFamily="34" charset="0"/>
                          <a:cs typeface="Tahoma" pitchFamily="34" charset="0"/>
                        </a:rPr>
                        <a:t>(</a:t>
                      </a:r>
                      <a:r>
                        <a:rPr lang="en-US" sz="1600" i="1" dirty="0">
                          <a:solidFill>
                            <a:srgbClr val="3E3E3E"/>
                          </a:solidFill>
                          <a:latin typeface="Tahoma" pitchFamily="34" charset="0"/>
                          <a:ea typeface="Tahoma" pitchFamily="34" charset="0"/>
                          <a:cs typeface="Tahoma" pitchFamily="34" charset="0"/>
                        </a:rPr>
                        <a:t>a</a:t>
                      </a:r>
                      <a:r>
                        <a:rPr lang="en-US" sz="1600" dirty="0">
                          <a:solidFill>
                            <a:srgbClr val="3E3E3E"/>
                          </a:solidFill>
                          <a:latin typeface="Tahoma" pitchFamily="34" charset="0"/>
                          <a:ea typeface="Tahoma" pitchFamily="34" charset="0"/>
                          <a:cs typeface="Tahoma" pitchFamily="34" charset="0"/>
                        </a:rPr>
                        <a:t>) TV </a:t>
                      </a:r>
                      <a:r>
                        <a:rPr lang="en-US" sz="1600" dirty="0" smtClean="0">
                          <a:solidFill>
                            <a:srgbClr val="3E3E3E"/>
                          </a:solidFill>
                          <a:latin typeface="Tahoma" pitchFamily="34" charset="0"/>
                          <a:ea typeface="Tahoma" pitchFamily="34" charset="0"/>
                          <a:cs typeface="Tahoma" pitchFamily="34" charset="0"/>
                        </a:rPr>
                        <a:t>Channels (</a:t>
                      </a:r>
                      <a:r>
                        <a:rPr lang="en-US" sz="1600" i="1" dirty="0">
                          <a:solidFill>
                            <a:srgbClr val="3E3E3E"/>
                          </a:solidFill>
                          <a:latin typeface="Tahoma" pitchFamily="34" charset="0"/>
                          <a:ea typeface="Tahoma" pitchFamily="34" charset="0"/>
                          <a:cs typeface="Tahoma" pitchFamily="34" charset="0"/>
                        </a:rPr>
                        <a:t>b</a:t>
                      </a:r>
                      <a:r>
                        <a:rPr lang="en-US" sz="1600" dirty="0">
                          <a:solidFill>
                            <a:srgbClr val="3E3E3E"/>
                          </a:solidFill>
                          <a:latin typeface="Tahoma" pitchFamily="34" charset="0"/>
                          <a:ea typeface="Tahoma" pitchFamily="34" charset="0"/>
                          <a:cs typeface="Tahoma" pitchFamily="34" charset="0"/>
                        </a:rPr>
                        <a:t>) Internet Service providers</a:t>
                      </a:r>
                      <a:endParaRPr lang="en-US" sz="1600" dirty="0">
                        <a:latin typeface="Tahoma" pitchFamily="34" charset="0"/>
                        <a:ea typeface="Tahoma" pitchFamily="34" charset="0"/>
                        <a:cs typeface="Tahoma" pitchFamily="34" charset="0"/>
                      </a:endParaRPr>
                    </a:p>
                  </a:txBody>
                  <a:tcPr marL="38100" marR="38100" marT="38100" marB="38100"/>
                </a:tc>
                <a:tc>
                  <a:txBody>
                    <a:bodyPr/>
                    <a:lstStyle/>
                    <a:p>
                      <a:pPr marL="38100" marR="38100" algn="just">
                        <a:lnSpc>
                          <a:spcPct val="115000"/>
                        </a:lnSpc>
                        <a:spcAft>
                          <a:spcPts val="400"/>
                        </a:spcAft>
                      </a:pPr>
                      <a:r>
                        <a:rPr lang="en-US" sz="1600">
                          <a:solidFill>
                            <a:srgbClr val="3E3E3E"/>
                          </a:solidFill>
                          <a:latin typeface="Tahoma" pitchFamily="34" charset="0"/>
                          <a:ea typeface="Tahoma" pitchFamily="34" charset="0"/>
                          <a:cs typeface="Tahoma" pitchFamily="34" charset="0"/>
                        </a:rPr>
                        <a:t>Ministry of Information and Broadcasting Ministry of Communication and Information Technology</a:t>
                      </a:r>
                      <a:endParaRPr lang="en-US" sz="1600">
                        <a:latin typeface="Tahoma" pitchFamily="34" charset="0"/>
                        <a:ea typeface="Tahoma" pitchFamily="34" charset="0"/>
                        <a:cs typeface="Tahoma" pitchFamily="34" charset="0"/>
                      </a:endParaRPr>
                    </a:p>
                  </a:txBody>
                  <a:tcPr marL="38100" marR="38100" marT="38100" marB="38100"/>
                </a:tc>
              </a:tr>
              <a:tr h="370840">
                <a:tc>
                  <a:txBody>
                    <a:bodyPr/>
                    <a:lstStyle/>
                    <a:p>
                      <a:pPr algn="just">
                        <a:lnSpc>
                          <a:spcPct val="115000"/>
                        </a:lnSpc>
                        <a:spcAft>
                          <a:spcPts val="0"/>
                        </a:spcAft>
                      </a:pPr>
                      <a:r>
                        <a:rPr lang="en-US" sz="1600" dirty="0">
                          <a:solidFill>
                            <a:srgbClr val="3E3E3E"/>
                          </a:solidFill>
                          <a:latin typeface="Tahoma" pitchFamily="34" charset="0"/>
                          <a:ea typeface="Tahoma" pitchFamily="34" charset="0"/>
                          <a:cs typeface="Tahoma" pitchFamily="34" charset="0"/>
                        </a:rPr>
                        <a:t>7. Remittance of container detention charges exceeding the rate prescribed by Director General of Shipping</a:t>
                      </a:r>
                      <a:endParaRPr lang="en-US" sz="1600" dirty="0">
                        <a:latin typeface="Tahoma" pitchFamily="34" charset="0"/>
                        <a:ea typeface="Tahoma" pitchFamily="34" charset="0"/>
                        <a:cs typeface="Tahoma" pitchFamily="34" charset="0"/>
                      </a:endParaRPr>
                    </a:p>
                  </a:txBody>
                  <a:tcPr marL="38100" marR="38100" marT="38100" marB="38100"/>
                </a:tc>
                <a:tc>
                  <a:txBody>
                    <a:bodyPr/>
                    <a:lstStyle/>
                    <a:p>
                      <a:pPr algn="just">
                        <a:lnSpc>
                          <a:spcPct val="115000"/>
                        </a:lnSpc>
                        <a:spcAft>
                          <a:spcPts val="0"/>
                        </a:spcAft>
                      </a:pPr>
                      <a:r>
                        <a:rPr lang="en-US" sz="1600">
                          <a:solidFill>
                            <a:srgbClr val="3E3E3E"/>
                          </a:solidFill>
                          <a:latin typeface="Tahoma" pitchFamily="34" charset="0"/>
                          <a:ea typeface="Tahoma" pitchFamily="34" charset="0"/>
                          <a:cs typeface="Tahoma" pitchFamily="34" charset="0"/>
                        </a:rPr>
                        <a:t>Ministry of Surface Transport (Director General of Shipping)</a:t>
                      </a:r>
                      <a:endParaRPr lang="en-US" sz="1600">
                        <a:latin typeface="Tahoma" pitchFamily="34" charset="0"/>
                        <a:ea typeface="Tahoma" pitchFamily="34" charset="0"/>
                        <a:cs typeface="Tahoma" pitchFamily="34" charset="0"/>
                      </a:endParaRPr>
                    </a:p>
                  </a:txBody>
                  <a:tcPr marL="38100" marR="38100" marT="38100" marB="38100"/>
                </a:tc>
              </a:tr>
              <a:tr h="370840">
                <a:tc>
                  <a:txBody>
                    <a:bodyPr/>
                    <a:lstStyle/>
                    <a:p>
                      <a:pPr algn="just">
                        <a:lnSpc>
                          <a:spcPct val="115000"/>
                        </a:lnSpc>
                        <a:spcAft>
                          <a:spcPts val="0"/>
                        </a:spcAft>
                      </a:pPr>
                      <a:r>
                        <a:rPr lang="en-US" sz="1600" dirty="0">
                          <a:solidFill>
                            <a:srgbClr val="3E3E3E"/>
                          </a:solidFill>
                          <a:latin typeface="Tahoma" pitchFamily="34" charset="0"/>
                          <a:ea typeface="Tahoma" pitchFamily="34" charset="0"/>
                          <a:cs typeface="Tahoma" pitchFamily="34" charset="0"/>
                        </a:rPr>
                        <a:t>8. omitted</a:t>
                      </a:r>
                      <a:endParaRPr lang="en-US" sz="1600" dirty="0">
                        <a:latin typeface="Tahoma" pitchFamily="34" charset="0"/>
                        <a:ea typeface="Tahoma" pitchFamily="34" charset="0"/>
                        <a:cs typeface="Tahoma" pitchFamily="34" charset="0"/>
                      </a:endParaRPr>
                    </a:p>
                  </a:txBody>
                  <a:tcPr marL="38100" marR="38100" marT="38100" marB="38100"/>
                </a:tc>
                <a:tc>
                  <a:txBody>
                    <a:bodyPr/>
                    <a:lstStyle/>
                    <a:p>
                      <a:pPr algn="just">
                        <a:lnSpc>
                          <a:spcPct val="115000"/>
                        </a:lnSpc>
                        <a:spcAft>
                          <a:spcPts val="0"/>
                        </a:spcAft>
                      </a:pPr>
                      <a:r>
                        <a:rPr lang="en-US" sz="1600">
                          <a:solidFill>
                            <a:srgbClr val="3E3E3E"/>
                          </a:solidFill>
                          <a:latin typeface="Tahoma" pitchFamily="34" charset="0"/>
                          <a:ea typeface="Tahoma" pitchFamily="34" charset="0"/>
                          <a:cs typeface="Tahoma" pitchFamily="34" charset="0"/>
                        </a:rPr>
                        <a:t> </a:t>
                      </a:r>
                      <a:endParaRPr lang="en-US" sz="1600">
                        <a:latin typeface="Tahoma" pitchFamily="34" charset="0"/>
                        <a:ea typeface="Tahoma" pitchFamily="34" charset="0"/>
                        <a:cs typeface="Tahoma" pitchFamily="34" charset="0"/>
                      </a:endParaRPr>
                    </a:p>
                  </a:txBody>
                  <a:tcPr marL="38100" marR="38100" marT="38100" marB="38100"/>
                </a:tc>
              </a:tr>
              <a:tr h="370840">
                <a:tc>
                  <a:txBody>
                    <a:bodyPr/>
                    <a:lstStyle/>
                    <a:p>
                      <a:pPr algn="just">
                        <a:lnSpc>
                          <a:spcPct val="115000"/>
                        </a:lnSpc>
                        <a:spcAft>
                          <a:spcPts val="0"/>
                        </a:spcAft>
                      </a:pPr>
                      <a:r>
                        <a:rPr lang="en-US" sz="1600" dirty="0">
                          <a:solidFill>
                            <a:srgbClr val="3E3E3E"/>
                          </a:solidFill>
                          <a:latin typeface="Tahoma" pitchFamily="34" charset="0"/>
                          <a:ea typeface="Tahoma" pitchFamily="34" charset="0"/>
                          <a:cs typeface="Tahoma" pitchFamily="34" charset="0"/>
                        </a:rPr>
                        <a:t>9. Remittance of prize money/sponsorship of sports activity abroad by a person other than International/National/State Level sports bodies, if the amount involved exceeds USD 100,000.</a:t>
                      </a:r>
                      <a:endParaRPr lang="en-US" sz="1600" dirty="0">
                        <a:latin typeface="Tahoma" pitchFamily="34" charset="0"/>
                        <a:ea typeface="Tahoma" pitchFamily="34" charset="0"/>
                        <a:cs typeface="Tahoma" pitchFamily="34" charset="0"/>
                      </a:endParaRPr>
                    </a:p>
                  </a:txBody>
                  <a:tcPr marL="38100" marR="38100" marT="38100" marB="38100"/>
                </a:tc>
                <a:tc>
                  <a:txBody>
                    <a:bodyPr/>
                    <a:lstStyle/>
                    <a:p>
                      <a:pPr algn="just">
                        <a:lnSpc>
                          <a:spcPct val="115000"/>
                        </a:lnSpc>
                        <a:spcAft>
                          <a:spcPts val="0"/>
                        </a:spcAft>
                      </a:pPr>
                      <a:r>
                        <a:rPr lang="en-US" sz="1600">
                          <a:solidFill>
                            <a:srgbClr val="3E3E3E"/>
                          </a:solidFill>
                          <a:latin typeface="Tahoma" pitchFamily="34" charset="0"/>
                          <a:ea typeface="Tahoma" pitchFamily="34" charset="0"/>
                          <a:cs typeface="Tahoma" pitchFamily="34" charset="0"/>
                        </a:rPr>
                        <a:t>Ministry of Human Resources Development (Department of Youth Affairs and Sports)</a:t>
                      </a:r>
                      <a:endParaRPr lang="en-US" sz="1600">
                        <a:latin typeface="Tahoma" pitchFamily="34" charset="0"/>
                        <a:ea typeface="Tahoma" pitchFamily="34" charset="0"/>
                        <a:cs typeface="Tahoma" pitchFamily="34" charset="0"/>
                      </a:endParaRPr>
                    </a:p>
                  </a:txBody>
                  <a:tcPr marL="38100" marR="38100" marT="38100" marB="38100"/>
                </a:tc>
              </a:tr>
              <a:tr h="370840">
                <a:tc>
                  <a:txBody>
                    <a:bodyPr/>
                    <a:lstStyle/>
                    <a:p>
                      <a:pPr algn="just">
                        <a:lnSpc>
                          <a:spcPct val="115000"/>
                        </a:lnSpc>
                        <a:spcAft>
                          <a:spcPts val="0"/>
                        </a:spcAft>
                      </a:pPr>
                      <a:r>
                        <a:rPr lang="en-US" sz="1600" dirty="0">
                          <a:solidFill>
                            <a:srgbClr val="3E3E3E"/>
                          </a:solidFill>
                          <a:latin typeface="Tahoma" pitchFamily="34" charset="0"/>
                          <a:ea typeface="Tahoma" pitchFamily="34" charset="0"/>
                          <a:cs typeface="Tahoma" pitchFamily="34" charset="0"/>
                        </a:rPr>
                        <a:t>10. Omitted</a:t>
                      </a:r>
                      <a:endParaRPr lang="en-US" sz="1600" dirty="0">
                        <a:latin typeface="Tahoma" pitchFamily="34" charset="0"/>
                        <a:ea typeface="Tahoma" pitchFamily="34" charset="0"/>
                        <a:cs typeface="Tahoma" pitchFamily="34" charset="0"/>
                      </a:endParaRPr>
                    </a:p>
                  </a:txBody>
                  <a:tcPr marL="38100" marR="38100" marT="38100" marB="38100"/>
                </a:tc>
                <a:tc>
                  <a:txBody>
                    <a:bodyPr/>
                    <a:lstStyle/>
                    <a:p>
                      <a:pPr algn="just">
                        <a:lnSpc>
                          <a:spcPct val="115000"/>
                        </a:lnSpc>
                        <a:spcAft>
                          <a:spcPts val="0"/>
                        </a:spcAft>
                      </a:pPr>
                      <a:r>
                        <a:rPr lang="en-US" sz="1600" dirty="0">
                          <a:solidFill>
                            <a:srgbClr val="3E3E3E"/>
                          </a:solidFill>
                          <a:latin typeface="Tahoma" pitchFamily="34" charset="0"/>
                          <a:ea typeface="Tahoma" pitchFamily="34" charset="0"/>
                          <a:cs typeface="Tahoma" pitchFamily="34" charset="0"/>
                        </a:rPr>
                        <a:t> </a:t>
                      </a:r>
                      <a:endParaRPr lang="en-US" sz="1600" dirty="0">
                        <a:latin typeface="Tahoma" pitchFamily="34" charset="0"/>
                        <a:ea typeface="Tahoma" pitchFamily="34" charset="0"/>
                        <a:cs typeface="Tahoma" pitchFamily="34" charset="0"/>
                      </a:endParaRPr>
                    </a:p>
                  </a:txBody>
                  <a:tcPr marL="38100" marR="38100" marT="38100" marB="38100"/>
                </a:tc>
              </a:tr>
              <a:tr h="370840">
                <a:tc>
                  <a:txBody>
                    <a:bodyPr/>
                    <a:lstStyle/>
                    <a:p>
                      <a:pPr algn="just">
                        <a:lnSpc>
                          <a:spcPct val="115000"/>
                        </a:lnSpc>
                        <a:spcAft>
                          <a:spcPts val="0"/>
                        </a:spcAft>
                      </a:pPr>
                      <a:r>
                        <a:rPr lang="en-US" sz="1600">
                          <a:solidFill>
                            <a:srgbClr val="3E3E3E"/>
                          </a:solidFill>
                          <a:latin typeface="Tahoma" pitchFamily="34" charset="0"/>
                          <a:ea typeface="Tahoma" pitchFamily="34" charset="0"/>
                          <a:cs typeface="Tahoma" pitchFamily="34" charset="0"/>
                        </a:rPr>
                        <a:t>11. Remittance for membership of P&amp;I Club</a:t>
                      </a:r>
                      <a:endParaRPr lang="en-US" sz="1600">
                        <a:latin typeface="Tahoma" pitchFamily="34" charset="0"/>
                        <a:ea typeface="Tahoma" pitchFamily="34" charset="0"/>
                        <a:cs typeface="Tahoma" pitchFamily="34" charset="0"/>
                      </a:endParaRPr>
                    </a:p>
                  </a:txBody>
                  <a:tcPr marL="38100" marR="38100" marT="38100" marB="38100"/>
                </a:tc>
                <a:tc>
                  <a:txBody>
                    <a:bodyPr/>
                    <a:lstStyle/>
                    <a:p>
                      <a:pPr algn="just">
                        <a:lnSpc>
                          <a:spcPct val="115000"/>
                        </a:lnSpc>
                        <a:spcAft>
                          <a:spcPts val="0"/>
                        </a:spcAft>
                      </a:pPr>
                      <a:r>
                        <a:rPr lang="en-US" sz="1600" dirty="0">
                          <a:solidFill>
                            <a:srgbClr val="3E3E3E"/>
                          </a:solidFill>
                          <a:latin typeface="Tahoma" pitchFamily="34" charset="0"/>
                          <a:ea typeface="Tahoma" pitchFamily="34" charset="0"/>
                          <a:cs typeface="Tahoma" pitchFamily="34" charset="0"/>
                        </a:rPr>
                        <a:t>Ministry of Finance (Insurance Division)</a:t>
                      </a:r>
                      <a:endParaRPr lang="en-US" sz="1600" dirty="0">
                        <a:latin typeface="Tahoma" pitchFamily="34" charset="0"/>
                        <a:ea typeface="Tahoma" pitchFamily="34" charset="0"/>
                        <a:cs typeface="Tahoma" pitchFamily="34" charset="0"/>
                      </a:endParaRPr>
                    </a:p>
                  </a:txBody>
                  <a:tcPr marL="38100" marR="38100" marT="38100" marB="38100"/>
                </a:tc>
              </a:tr>
            </a:tbl>
          </a:graphicData>
        </a:graphic>
      </p:graphicFrame>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10</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b="0" dirty="0" smtClean="0">
                <a:latin typeface="Tahoma" pitchFamily="34" charset="0"/>
                <a:ea typeface="Tahoma" pitchFamily="34" charset="0"/>
                <a:cs typeface="Tahoma" pitchFamily="34" charset="0"/>
              </a:rPr>
              <a:t>Remittances requiring prior approval of RBI- - Schedule III of FEM (Current Account Transactions) Rules, 2000 </a:t>
            </a:r>
            <a:endParaRPr lang="en-US" sz="2600" b="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IN" sz="1800" b="1" dirty="0" smtClean="0">
                <a:latin typeface="Tahoma" pitchFamily="34" charset="0"/>
                <a:ea typeface="Tahoma" pitchFamily="34" charset="0"/>
                <a:cs typeface="Tahoma" pitchFamily="34" charset="0"/>
              </a:rPr>
              <a:t>REMITTANCES BY PERSONS OTHER THAN INDIVIDUALS</a:t>
            </a:r>
          </a:p>
          <a:p>
            <a:r>
              <a:rPr lang="en-IN" sz="1600" dirty="0" smtClean="0">
                <a:latin typeface="Tahoma" pitchFamily="34" charset="0"/>
                <a:ea typeface="Tahoma" pitchFamily="34" charset="0"/>
                <a:cs typeface="Tahoma" pitchFamily="34" charset="0"/>
              </a:rPr>
              <a:t>Donations exceeding one per cent of their foreign exchange earnings during the previous three financial years or USD 5,000,000, whichever is less, for creation of Chairs in reputed educational institutes, contribution to funds (not being an investment fund) promoted by educational institutes; and contribution to a technical institution or body or association in the field of activity of the donor Company. </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Commission, per transaction, to agents abroad for sale of residential flats or commercial plots in India exceeding USD 25,000 or five per cent of the inward remittance whichever is more. </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Remittances exceeding USD 1,00,00,000 per project for any consultancy services in respect of infrastructure projects and USD 10,00,000 per project, for other consultancy services procured from outside India. </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Remittances exceeding five per cent of investment brought into India or USD 100,000 whichever is higher, by an entity in India by way of reimbursement of pre-incorporation expenses. </a:t>
            </a:r>
          </a:p>
          <a:p>
            <a:r>
              <a:rPr lang="en-US" sz="1600" dirty="0" smtClean="0">
                <a:latin typeface="Tahoma" pitchFamily="34" charset="0"/>
                <a:ea typeface="Tahoma" pitchFamily="34" charset="0"/>
                <a:cs typeface="Tahoma" pitchFamily="34" charset="0"/>
              </a:rPr>
              <a:t>The procedure for drawal or remit of any foreign exchange will be the same as applicable for remitting any amount under the said Liberalised Remittance Scheme.</a:t>
            </a:r>
          </a:p>
          <a:p>
            <a:endParaRPr lang="en-US" sz="18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11</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200" b="0" dirty="0" smtClean="0">
                <a:latin typeface="Tahoma" pitchFamily="34" charset="0"/>
                <a:ea typeface="Tahoma" pitchFamily="34" charset="0"/>
                <a:cs typeface="Tahoma" pitchFamily="34" charset="0"/>
              </a:rPr>
              <a:t>LIBERALISED REMITTANCE SCHEME (LRS) </a:t>
            </a:r>
            <a:r>
              <a:rPr lang="en-US" sz="2600" b="0" dirty="0" smtClean="0">
                <a:latin typeface="Tahoma" pitchFamily="34" charset="0"/>
                <a:ea typeface="Tahoma" pitchFamily="34" charset="0"/>
                <a:cs typeface="Tahoma" pitchFamily="34" charset="0"/>
              </a:rPr>
              <a:t> </a:t>
            </a:r>
            <a:endParaRPr lang="en-US" sz="2600" b="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520" dirty="0" smtClean="0">
                <a:latin typeface="Tahoma" pitchFamily="34" charset="0"/>
                <a:ea typeface="Tahoma" pitchFamily="34" charset="0"/>
                <a:cs typeface="Tahoma" pitchFamily="34" charset="0"/>
              </a:rPr>
              <a:t>LRS was introduced in 2004, as a liberalization measure to facilitate resident individuals to remit funds abroad for permitted current or capital account transactions or combination of both. </a:t>
            </a:r>
          </a:p>
          <a:p>
            <a:r>
              <a:rPr lang="en-US" sz="1520" dirty="0" smtClean="0">
                <a:latin typeface="Tahoma" pitchFamily="34" charset="0"/>
                <a:ea typeface="Tahoma" pitchFamily="34" charset="0"/>
                <a:cs typeface="Tahoma" pitchFamily="34" charset="0"/>
              </a:rPr>
              <a:t>LRS, is available to all resident individuals including minors for remittances up to USD 2,50,000 per Financial Year (April-March) for any permitted current or capital account transaction or a combination of both. The Scheme is not available to </a:t>
            </a:r>
            <a:r>
              <a:rPr lang="en-US" sz="1520" dirty="0" err="1" smtClean="0">
                <a:latin typeface="Tahoma" pitchFamily="34" charset="0"/>
                <a:ea typeface="Tahoma" pitchFamily="34" charset="0"/>
                <a:cs typeface="Tahoma" pitchFamily="34" charset="0"/>
              </a:rPr>
              <a:t>corporates</a:t>
            </a:r>
            <a:r>
              <a:rPr lang="en-US" sz="1520" dirty="0" smtClean="0">
                <a:latin typeface="Tahoma" pitchFamily="34" charset="0"/>
                <a:ea typeface="Tahoma" pitchFamily="34" charset="0"/>
                <a:cs typeface="Tahoma" pitchFamily="34" charset="0"/>
              </a:rPr>
              <a:t>, partnership firms, HUF, Trusts, etc. </a:t>
            </a:r>
          </a:p>
          <a:p>
            <a:r>
              <a:rPr lang="en-US" sz="1520" dirty="0" smtClean="0">
                <a:latin typeface="Tahoma" pitchFamily="34" charset="0"/>
                <a:ea typeface="Tahoma" pitchFamily="34" charset="0"/>
                <a:cs typeface="Tahoma" pitchFamily="34" charset="0"/>
              </a:rPr>
              <a:t>Remittances under the Scheme can be consolidated in respect of family members subject to individual family members complying with its terms and conditions. However, clubbing is not permitted by other family members for capital account transactions such as opening a bank account/investment/purchase of property, if they are not the co-owners/co-partners of the overseas bank account/ investment/property.</a:t>
            </a:r>
          </a:p>
          <a:p>
            <a:r>
              <a:rPr lang="en-US" sz="1520" dirty="0" smtClean="0">
                <a:latin typeface="Tahoma" pitchFamily="34" charset="0"/>
                <a:ea typeface="Tahoma" pitchFamily="34" charset="0"/>
                <a:cs typeface="Tahoma" pitchFamily="34" charset="0"/>
              </a:rPr>
              <a:t>Further, a resident cannot gift to another resident, in foreign currency, for the credit of the latter’s foreign currency account held abroad under LRS. </a:t>
            </a:r>
          </a:p>
          <a:p>
            <a:r>
              <a:rPr lang="en-US" sz="1520" dirty="0" smtClean="0">
                <a:latin typeface="Tahoma" pitchFamily="34" charset="0"/>
                <a:ea typeface="Tahoma" pitchFamily="34" charset="0"/>
                <a:cs typeface="Tahoma" pitchFamily="34" charset="0"/>
              </a:rPr>
              <a:t>All other transactions which are otherwise not permissible under FEMA and those in the nature of remittance for margins or margin calls to overseas exchanges/ overseas counterparty are not allowed under the Scheme. </a:t>
            </a:r>
          </a:p>
          <a:p>
            <a:r>
              <a:rPr lang="en-US" sz="1520" dirty="0" smtClean="0">
                <a:latin typeface="Tahoma" pitchFamily="34" charset="0"/>
                <a:ea typeface="Tahoma" pitchFamily="34" charset="0"/>
                <a:cs typeface="Tahoma" pitchFamily="34" charset="0"/>
              </a:rPr>
              <a:t>The individual will have to designate a branch of an AD through which all the remittances under the Scheme will be made Form A2 should be furnished with PAN. </a:t>
            </a:r>
            <a:endParaRPr lang="en-US" sz="152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12</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200" b="0" dirty="0" smtClean="0">
                <a:latin typeface="Tahoma" pitchFamily="34" charset="0"/>
                <a:ea typeface="Tahoma" pitchFamily="34" charset="0"/>
                <a:cs typeface="Tahoma" pitchFamily="34" charset="0"/>
              </a:rPr>
              <a:t>LIBERALISED REMITTANCE SCHEME (LRS) </a:t>
            </a:r>
            <a:r>
              <a:rPr lang="en-US" sz="2600" b="0" dirty="0" smtClean="0">
                <a:latin typeface="Tahoma" pitchFamily="34" charset="0"/>
                <a:ea typeface="Tahoma" pitchFamily="34" charset="0"/>
                <a:cs typeface="Tahoma" pitchFamily="34" charset="0"/>
              </a:rPr>
              <a:t> </a:t>
            </a:r>
            <a:endParaRPr lang="en-US" sz="2600" b="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520" dirty="0" smtClean="0">
                <a:latin typeface="Tahoma" pitchFamily="34" charset="0"/>
                <a:ea typeface="Tahoma" pitchFamily="34" charset="0"/>
                <a:cs typeface="Tahoma" pitchFamily="34" charset="0"/>
              </a:rPr>
              <a:t>Investor, who has remitted funds under LRS can retain, reinvest the income earned on the investments. At present, the resident individual is not required to repatriate the funds or income generated out of investments made under the Scheme. However, a resident individual who has made overseas direct investment in the equity shares; compulsorily convertible preference shares of a JV/</a:t>
            </a:r>
            <a:r>
              <a:rPr lang="en-US" sz="1520" dirty="0" err="1" smtClean="0">
                <a:latin typeface="Tahoma" pitchFamily="34" charset="0"/>
                <a:ea typeface="Tahoma" pitchFamily="34" charset="0"/>
                <a:cs typeface="Tahoma" pitchFamily="34" charset="0"/>
              </a:rPr>
              <a:t>WoS</a:t>
            </a:r>
            <a:r>
              <a:rPr lang="en-US" sz="1520" dirty="0" smtClean="0">
                <a:latin typeface="Tahoma" pitchFamily="34" charset="0"/>
                <a:ea typeface="Tahoma" pitchFamily="34" charset="0"/>
                <a:cs typeface="Tahoma" pitchFamily="34" charset="0"/>
              </a:rPr>
              <a:t> outside India10, within the LRS limit, shall have to comply with the terms and conditions prescribed by the overseas investment guidelines under Notification No. FEMA 263/RB-2013 dated March 5, 2013. </a:t>
            </a:r>
          </a:p>
          <a:p>
            <a:r>
              <a:rPr lang="en-US" sz="1520" dirty="0" smtClean="0">
                <a:latin typeface="Tahoma" pitchFamily="34" charset="0"/>
                <a:ea typeface="Tahoma" pitchFamily="34" charset="0"/>
                <a:cs typeface="Tahoma" pitchFamily="34" charset="0"/>
              </a:rPr>
              <a:t>Resident individual is permitted to lend to a Non-resident Indian (NRI)/ Person of Indian Origin (PIO) close relative [‘relative’ as defined in Section 2(77) of the Companies Act, 2013 by way of crossed </a:t>
            </a:r>
            <a:r>
              <a:rPr lang="en-US" sz="1520" dirty="0" err="1" smtClean="0">
                <a:latin typeface="Tahoma" pitchFamily="34" charset="0"/>
                <a:ea typeface="Tahoma" pitchFamily="34" charset="0"/>
                <a:cs typeface="Tahoma" pitchFamily="34" charset="0"/>
              </a:rPr>
              <a:t>cheque</a:t>
            </a:r>
            <a:r>
              <a:rPr lang="en-US" sz="1520" dirty="0" smtClean="0">
                <a:latin typeface="Tahoma" pitchFamily="34" charset="0"/>
                <a:ea typeface="Tahoma" pitchFamily="34" charset="0"/>
                <a:cs typeface="Tahoma" pitchFamily="34" charset="0"/>
              </a:rPr>
              <a:t>/ electronic transfer subject to the conditions that the loan is free of interest and the minimum maturity of the loan is one year, the loan shall be utilized for meeting the borrower’s personal requirements or for his own business purposes in India, the loan shall not be utilized,  for the business of chit fund, </a:t>
            </a:r>
            <a:r>
              <a:rPr lang="en-US" sz="1520" dirty="0" err="1" smtClean="0">
                <a:latin typeface="Tahoma" pitchFamily="34" charset="0"/>
                <a:ea typeface="Tahoma" pitchFamily="34" charset="0"/>
                <a:cs typeface="Tahoma" pitchFamily="34" charset="0"/>
              </a:rPr>
              <a:t>Nidhi</a:t>
            </a:r>
            <a:r>
              <a:rPr lang="en-US" sz="1520" dirty="0" smtClean="0">
                <a:latin typeface="Tahoma" pitchFamily="34" charset="0"/>
                <a:ea typeface="Tahoma" pitchFamily="34" charset="0"/>
                <a:cs typeface="Tahoma" pitchFamily="34" charset="0"/>
              </a:rPr>
              <a:t> Company,  Agricultural or plantation activities or in real estate business, or construction of farm houses, Trading in Transferable Development Rights (TDRs). the loan amount should be credited to the NRO a/c of the NRI / PIO. Payment and repayment </a:t>
            </a:r>
            <a:r>
              <a:rPr lang="en-US" sz="1520" dirty="0" err="1" smtClean="0">
                <a:latin typeface="Tahoma" pitchFamily="34" charset="0"/>
                <a:ea typeface="Tahoma" pitchFamily="34" charset="0"/>
                <a:cs typeface="Tahoma" pitchFamily="34" charset="0"/>
              </a:rPr>
              <a:t>shoud</a:t>
            </a:r>
            <a:r>
              <a:rPr lang="en-US" sz="1520" dirty="0" smtClean="0">
                <a:latin typeface="Tahoma" pitchFamily="34" charset="0"/>
                <a:ea typeface="Tahoma" pitchFamily="34" charset="0"/>
                <a:cs typeface="Tahoma" pitchFamily="34" charset="0"/>
              </a:rPr>
              <a:t> be through normal banking channels. </a:t>
            </a:r>
          </a:p>
          <a:p>
            <a:r>
              <a:rPr lang="en-US" sz="1520" dirty="0" smtClean="0">
                <a:latin typeface="Tahoma" pitchFamily="34" charset="0"/>
                <a:ea typeface="Tahoma" pitchFamily="34" charset="0"/>
                <a:cs typeface="Tahoma" pitchFamily="34" charset="0"/>
              </a:rPr>
              <a:t>Remittances should be out of funds belonging to the person seeking to make the remittances</a:t>
            </a:r>
          </a:p>
          <a:p>
            <a:endParaRPr lang="en-US" sz="152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13</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b="0" dirty="0" smtClean="0">
                <a:latin typeface="Tahoma" pitchFamily="34" charset="0"/>
                <a:ea typeface="Tahoma" pitchFamily="34" charset="0"/>
                <a:cs typeface="Tahoma" pitchFamily="34" charset="0"/>
              </a:rPr>
              <a:t>PERMISSIBLE CAPITAL ACCOUNT TRANSACTIONS BY AN INDIVIDUAL UNDER LRS</a:t>
            </a:r>
            <a:endParaRPr lang="en-US" sz="2600" b="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600" dirty="0" smtClean="0">
                <a:latin typeface="Tahoma" pitchFamily="34" charset="0"/>
                <a:ea typeface="Tahoma" pitchFamily="34" charset="0"/>
                <a:cs typeface="Tahoma" pitchFamily="34" charset="0"/>
              </a:rPr>
              <a:t>Opening of foreign currency account abroad with a bank; </a:t>
            </a:r>
          </a:p>
          <a:p>
            <a:r>
              <a:rPr lang="en-US" sz="1600" dirty="0" smtClean="0">
                <a:latin typeface="Tahoma" pitchFamily="34" charset="0"/>
                <a:ea typeface="Tahoma" pitchFamily="34" charset="0"/>
                <a:cs typeface="Tahoma" pitchFamily="34" charset="0"/>
              </a:rPr>
              <a:t>Purchase of property abroad; </a:t>
            </a:r>
          </a:p>
          <a:p>
            <a:r>
              <a:rPr lang="en-US" sz="1600" dirty="0" smtClean="0">
                <a:latin typeface="Tahoma" pitchFamily="34" charset="0"/>
                <a:ea typeface="Tahoma" pitchFamily="34" charset="0"/>
                <a:cs typeface="Tahoma" pitchFamily="34" charset="0"/>
              </a:rPr>
              <a:t>Making investments abroad- acquisition and holding shares of both listed and unlisted overseas company or debt instruments; </a:t>
            </a:r>
          </a:p>
          <a:p>
            <a:r>
              <a:rPr lang="en-US" sz="1600" dirty="0" smtClean="0">
                <a:latin typeface="Tahoma" pitchFamily="34" charset="0"/>
                <a:ea typeface="Tahoma" pitchFamily="34" charset="0"/>
                <a:cs typeface="Tahoma" pitchFamily="34" charset="0"/>
              </a:rPr>
              <a:t>Acquisition of qualification shares of an overseas company for holding the post of Director;</a:t>
            </a:r>
          </a:p>
          <a:p>
            <a:r>
              <a:rPr lang="en-US" sz="1600" dirty="0" smtClean="0">
                <a:latin typeface="Tahoma" pitchFamily="34" charset="0"/>
                <a:ea typeface="Tahoma" pitchFamily="34" charset="0"/>
                <a:cs typeface="Tahoma" pitchFamily="34" charset="0"/>
              </a:rPr>
              <a:t>Acquisition of shares of a foreign company towards professional services rendered or in lieu of Director’s remuneration; </a:t>
            </a:r>
          </a:p>
          <a:p>
            <a:r>
              <a:rPr lang="en-US" sz="1600" dirty="0" smtClean="0">
                <a:latin typeface="Tahoma" pitchFamily="34" charset="0"/>
                <a:ea typeface="Tahoma" pitchFamily="34" charset="0"/>
                <a:cs typeface="Tahoma" pitchFamily="34" charset="0"/>
              </a:rPr>
              <a:t>Investment in units of Mutual Funds, Venture Capital Funds, unrated debt securities, promissory notes; </a:t>
            </a:r>
          </a:p>
          <a:p>
            <a:r>
              <a:rPr lang="en-US" sz="1600" dirty="0" smtClean="0">
                <a:latin typeface="Tahoma" pitchFamily="34" charset="0"/>
                <a:ea typeface="Tahoma" pitchFamily="34" charset="0"/>
                <a:cs typeface="Tahoma" pitchFamily="34" charset="0"/>
              </a:rPr>
              <a:t>Setting up Wholly Owned Subsidiaries and Joint Ventures (with effect from August 05, 2013) outside India for </a:t>
            </a:r>
            <a:r>
              <a:rPr lang="en-US" sz="1600" dirty="0" err="1" smtClean="0">
                <a:latin typeface="Tahoma" pitchFamily="34" charset="0"/>
                <a:ea typeface="Tahoma" pitchFamily="34" charset="0"/>
                <a:cs typeface="Tahoma" pitchFamily="34" charset="0"/>
              </a:rPr>
              <a:t>bonafide</a:t>
            </a:r>
            <a:r>
              <a:rPr lang="en-US" sz="1600" dirty="0" smtClean="0">
                <a:latin typeface="Tahoma" pitchFamily="34" charset="0"/>
                <a:ea typeface="Tahoma" pitchFamily="34" charset="0"/>
                <a:cs typeface="Tahoma" pitchFamily="34" charset="0"/>
              </a:rPr>
              <a:t> business subject to the terms &amp; conditions stipulated in Notification No FEMA.263/ RB-2013 dated March 5, 2013;  </a:t>
            </a:r>
          </a:p>
          <a:p>
            <a:r>
              <a:rPr lang="en-US" sz="1600" dirty="0" smtClean="0">
                <a:latin typeface="Tahoma" pitchFamily="34" charset="0"/>
                <a:ea typeface="Tahoma" pitchFamily="34" charset="0"/>
                <a:cs typeface="Tahoma" pitchFamily="34" charset="0"/>
              </a:rPr>
              <a:t>Extending loans including loans in Indian Rupees to Non-resident Indians (NRIs) who are relatives as defined in Companies Act, 2013. </a:t>
            </a:r>
          </a:p>
          <a:p>
            <a:r>
              <a:rPr lang="en-US" sz="1600" dirty="0" smtClean="0">
                <a:latin typeface="Tahoma" pitchFamily="34" charset="0"/>
                <a:ea typeface="Tahoma" pitchFamily="34" charset="0"/>
                <a:cs typeface="Tahoma" pitchFamily="34" charset="0"/>
              </a:rPr>
              <a:t>Banks should not extend any kind of credit facilities to resident individuals to facilitate capital account remittances under the Scheme.</a:t>
            </a: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14</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b="0" dirty="0" smtClean="0">
                <a:latin typeface="Tahoma" pitchFamily="34" charset="0"/>
                <a:ea typeface="Tahoma" pitchFamily="34" charset="0"/>
                <a:cs typeface="Tahoma" pitchFamily="34" charset="0"/>
              </a:rPr>
              <a:t>PERMISSIBLE CURRENT ACCOUNT TRANSACTIONS BY AN INDIVIDUAL UNDER LRS</a:t>
            </a:r>
            <a:endParaRPr lang="en-US" sz="2600" b="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600" dirty="0" smtClean="0">
                <a:latin typeface="Tahoma" pitchFamily="34" charset="0"/>
                <a:ea typeface="Tahoma" pitchFamily="34" charset="0"/>
                <a:cs typeface="Tahoma" pitchFamily="34" charset="0"/>
              </a:rPr>
              <a:t>The limit of USD 2,50,000 per Financial Year (FY) under the Scheme also includes/subsumes remittances  for current account transactions (viz. private visit; gift/donation; going abroad on employment; emigration; maintenance of close relatives abroad; business trip; medical treatment abroad; studies abroad)  available to resident individuals under Para 1 of Schedule III to Foreign Exchange Management (Current Account Transactions) Amendment Rules, 2015 dated May 26, 2015. Release of foreign exchange exceeding USD 2,50,000 requires prior permission from the RBI. </a:t>
            </a:r>
          </a:p>
          <a:p>
            <a:r>
              <a:rPr lang="en-US" sz="1600" dirty="0" smtClean="0">
                <a:latin typeface="Tahoma" pitchFamily="34" charset="0"/>
                <a:ea typeface="Tahoma" pitchFamily="34" charset="0"/>
                <a:cs typeface="Tahoma" pitchFamily="34" charset="0"/>
              </a:rPr>
              <a:t>Remittance of any amount towards emigration in excess of this limit may be allowed only towards meeting incidental expenses in the country of immigration and not for earning points or credits to become eligible for immigration by way of overseas investments in government bonds; land; commercial enterprise; etc. </a:t>
            </a:r>
          </a:p>
          <a:p>
            <a:r>
              <a:rPr lang="en-US" sz="1600" dirty="0" smtClean="0">
                <a:latin typeface="Tahoma" pitchFamily="34" charset="0"/>
                <a:ea typeface="Tahoma" pitchFamily="34" charset="0"/>
                <a:cs typeface="Tahoma" pitchFamily="34" charset="0"/>
              </a:rPr>
              <a:t>However, if an employee is being deputed by an entity for business trip which </a:t>
            </a:r>
            <a:r>
              <a:rPr lang="en-US" sz="1600" dirty="0" err="1" smtClean="0">
                <a:latin typeface="Tahoma" pitchFamily="34" charset="0"/>
                <a:ea typeface="Tahoma" pitchFamily="34" charset="0"/>
                <a:cs typeface="Tahoma" pitchFamily="34" charset="0"/>
              </a:rPr>
              <a:t>includesd</a:t>
            </a:r>
            <a:r>
              <a:rPr lang="en-US" sz="1600" dirty="0" smtClean="0">
                <a:latin typeface="Tahoma" pitchFamily="34" charset="0"/>
                <a:ea typeface="Tahoma" pitchFamily="34" charset="0"/>
                <a:cs typeface="Tahoma" pitchFamily="34" charset="0"/>
              </a:rPr>
              <a:t> visits in connection with attending of an international conference, seminar, </a:t>
            </a:r>
            <a:r>
              <a:rPr lang="en-US" sz="1600" dirty="0" err="1" smtClean="0">
                <a:latin typeface="Tahoma" pitchFamily="34" charset="0"/>
                <a:ea typeface="Tahoma" pitchFamily="34" charset="0"/>
                <a:cs typeface="Tahoma" pitchFamily="34" charset="0"/>
              </a:rPr>
              <a:t>specialised</a:t>
            </a:r>
            <a:r>
              <a:rPr lang="en-US" sz="1600" dirty="0" smtClean="0">
                <a:latin typeface="Tahoma" pitchFamily="34" charset="0"/>
                <a:ea typeface="Tahoma" pitchFamily="34" charset="0"/>
                <a:cs typeface="Tahoma" pitchFamily="34" charset="0"/>
              </a:rPr>
              <a:t> training, apprentice training, etc and the expenses are borne by the latter, such expenses shall be treated as residual current account transactions outside LRS and may be permitted by the AD without any limit, subject to verifying the </a:t>
            </a:r>
            <a:r>
              <a:rPr lang="en-US" sz="1600" dirty="0" err="1" smtClean="0">
                <a:latin typeface="Tahoma" pitchFamily="34" charset="0"/>
                <a:ea typeface="Tahoma" pitchFamily="34" charset="0"/>
                <a:cs typeface="Tahoma" pitchFamily="34" charset="0"/>
              </a:rPr>
              <a:t>bonafides</a:t>
            </a:r>
            <a:r>
              <a:rPr lang="en-US" sz="1600" dirty="0" smtClean="0">
                <a:latin typeface="Tahoma" pitchFamily="34" charset="0"/>
                <a:ea typeface="Tahoma" pitchFamily="34" charset="0"/>
                <a:cs typeface="Tahoma" pitchFamily="34" charset="0"/>
              </a:rPr>
              <a:t> of the transaction. </a:t>
            </a: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15</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b="0" dirty="0" smtClean="0">
                <a:latin typeface="Tahoma" pitchFamily="34" charset="0"/>
                <a:ea typeface="Tahoma" pitchFamily="34" charset="0"/>
                <a:cs typeface="Tahoma" pitchFamily="34" charset="0"/>
              </a:rPr>
              <a:t>PERMISSIBLE CURRENT ACCOUNT TRANSACTIONS BY AN INDIVIDUAL UNDER LRS</a:t>
            </a:r>
            <a:endParaRPr lang="en-US" sz="2600" b="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550" dirty="0" err="1" smtClean="0">
                <a:latin typeface="Tahoma" pitchFamily="34" charset="0"/>
                <a:ea typeface="Tahoma" pitchFamily="34" charset="0"/>
                <a:cs typeface="Tahoma" pitchFamily="34" charset="0"/>
              </a:rPr>
              <a:t>Authorised</a:t>
            </a:r>
            <a:r>
              <a:rPr lang="en-US" sz="1550" dirty="0" smtClean="0">
                <a:latin typeface="Tahoma" pitchFamily="34" charset="0"/>
                <a:ea typeface="Tahoma" pitchFamily="34" charset="0"/>
                <a:cs typeface="Tahoma" pitchFamily="34" charset="0"/>
              </a:rPr>
              <a:t> Dealers may release foreign exchange under general permission towards Medical treatment abroad, exceeding the above limit, based on the estimate from the doctor in India or hospital/ doctor abroad. A person who has fallen sick after proceeding abroad may also be released foreign exchange by an </a:t>
            </a:r>
            <a:r>
              <a:rPr lang="en-US" sz="1550" dirty="0" err="1" smtClean="0">
                <a:latin typeface="Tahoma" pitchFamily="34" charset="0"/>
                <a:ea typeface="Tahoma" pitchFamily="34" charset="0"/>
                <a:cs typeface="Tahoma" pitchFamily="34" charset="0"/>
              </a:rPr>
              <a:t>Authorised</a:t>
            </a:r>
            <a:r>
              <a:rPr lang="en-US" sz="1550" dirty="0" smtClean="0">
                <a:latin typeface="Tahoma" pitchFamily="34" charset="0"/>
                <a:ea typeface="Tahoma" pitchFamily="34" charset="0"/>
                <a:cs typeface="Tahoma" pitchFamily="34" charset="0"/>
              </a:rPr>
              <a:t> Dealer (without seeking prior approval of the Reserve Bank of India) for medical treatment outside India. In addition to the above, an amount up to USD 250,000 per financial year is allowed to a person for accompanying as attendant to a patient going abroad for medical treatment/check-up. </a:t>
            </a:r>
          </a:p>
          <a:p>
            <a:r>
              <a:rPr lang="en-US" sz="1550" dirty="0" smtClean="0">
                <a:latin typeface="Tahoma" pitchFamily="34" charset="0"/>
                <a:ea typeface="Tahoma" pitchFamily="34" charset="0"/>
                <a:cs typeface="Tahoma" pitchFamily="34" charset="0"/>
              </a:rPr>
              <a:t>AD Category I bank and AD Category II may allow remittances (without seeking prior approval of the RBI) exceeding USD 2,50,000 based on the estimate received from the institution abroad to a student for pursuing their studies abroad. </a:t>
            </a:r>
          </a:p>
          <a:p>
            <a:r>
              <a:rPr lang="en-US" sz="1550" dirty="0" smtClean="0">
                <a:latin typeface="Tahoma" pitchFamily="34" charset="0"/>
                <a:ea typeface="Tahoma" pitchFamily="34" charset="0"/>
                <a:cs typeface="Tahoma" pitchFamily="34" charset="0"/>
              </a:rPr>
              <a:t>Remittances under the Scheme can be used for purchasing objects of art subject to the provisions of other applicable laws such as the extant Foreign Trade Policy of the Government of India.</a:t>
            </a:r>
          </a:p>
          <a:p>
            <a:r>
              <a:rPr lang="en-US" sz="1550" dirty="0" smtClean="0">
                <a:latin typeface="Tahoma" pitchFamily="34" charset="0"/>
                <a:ea typeface="Tahoma" pitchFamily="34" charset="0"/>
                <a:cs typeface="Tahoma" pitchFamily="34" charset="0"/>
              </a:rPr>
              <a:t>Individuals can also open, maintain and hold foreign currency accounts with a bank outside India for making remittances under the Scheme without prior approval of the Reserve Bank. The foreign currency accounts may be used for putting through all transactions connected with or arising from remittances eligible under this Scheme. </a:t>
            </a:r>
            <a:endParaRPr lang="en-US" sz="155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16</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b="0" dirty="0" smtClean="0">
                <a:latin typeface="Tahoma" pitchFamily="34" charset="0"/>
                <a:ea typeface="Tahoma" pitchFamily="34" charset="0"/>
                <a:cs typeface="Tahoma" pitchFamily="34" charset="0"/>
              </a:rPr>
              <a:t>IMMOVABLE PROPERTY OUTSIDE INDIA - LRS</a:t>
            </a:r>
          </a:p>
        </p:txBody>
      </p:sp>
      <p:sp>
        <p:nvSpPr>
          <p:cNvPr id="6" name="Content Placeholder 5"/>
          <p:cNvSpPr>
            <a:spLocks noGrp="1"/>
          </p:cNvSpPr>
          <p:nvPr>
            <p:ph idx="1"/>
          </p:nvPr>
        </p:nvSpPr>
        <p:spPr>
          <a:xfrm>
            <a:off x="0" y="1071552"/>
            <a:ext cx="9144000" cy="4071948"/>
          </a:xfrm>
        </p:spPr>
        <p:txBody>
          <a:bodyPr>
            <a:noAutofit/>
          </a:bodyPr>
          <a:lstStyle/>
          <a:p>
            <a:r>
              <a:rPr lang="en-IN" sz="1600" dirty="0" smtClean="0">
                <a:latin typeface="Tahoma" pitchFamily="34" charset="0"/>
                <a:ea typeface="Tahoma" pitchFamily="34" charset="0"/>
                <a:cs typeface="Tahoma" pitchFamily="34" charset="0"/>
              </a:rPr>
              <a:t>LRS can be used for purchasing immovable property outside India. Such purchased property can be leased or sold and funds from lease and sale can be retained outside India and reinvested in in permissible activity. </a:t>
            </a:r>
          </a:p>
          <a:p>
            <a:r>
              <a:rPr lang="en-US" sz="1600" dirty="0" smtClean="0">
                <a:latin typeface="Tahoma" pitchFamily="34" charset="0"/>
                <a:ea typeface="Tahoma" pitchFamily="34" charset="0"/>
                <a:cs typeface="Tahoma" pitchFamily="34" charset="0"/>
              </a:rPr>
              <a:t>One individual can remit USD 250,000 in foreign bank account over multiple years until sufficient funds are collected. </a:t>
            </a:r>
          </a:p>
          <a:p>
            <a:r>
              <a:rPr lang="en-US" sz="1600" dirty="0" smtClean="0">
                <a:latin typeface="Tahoma" pitchFamily="34" charset="0"/>
                <a:ea typeface="Tahoma" pitchFamily="34" charset="0"/>
                <a:cs typeface="Tahoma" pitchFamily="34" charset="0"/>
              </a:rPr>
              <a:t>Multiple family members can jointly purchase property. However property should be in the joint name and ownership should be in proportion to investment made. </a:t>
            </a:r>
          </a:p>
          <a:p>
            <a:r>
              <a:rPr lang="en-US" sz="1600" dirty="0" smtClean="0">
                <a:latin typeface="Tahoma" pitchFamily="34" charset="0"/>
                <a:ea typeface="Tahoma" pitchFamily="34" charset="0"/>
                <a:cs typeface="Tahoma" pitchFamily="34" charset="0"/>
              </a:rPr>
              <a:t>Property cannot be purchased on </a:t>
            </a:r>
            <a:r>
              <a:rPr lang="en-US" sz="1600" dirty="0" err="1" smtClean="0">
                <a:latin typeface="Tahoma" pitchFamily="34" charset="0"/>
                <a:ea typeface="Tahoma" pitchFamily="34" charset="0"/>
                <a:cs typeface="Tahoma" pitchFamily="34" charset="0"/>
              </a:rPr>
              <a:t>instalment</a:t>
            </a:r>
            <a:r>
              <a:rPr lang="en-US" sz="1600" dirty="0" smtClean="0">
                <a:latin typeface="Tahoma" pitchFamily="34" charset="0"/>
                <a:ea typeface="Tahoma" pitchFamily="34" charset="0"/>
                <a:cs typeface="Tahoma" pitchFamily="34" charset="0"/>
              </a:rPr>
              <a:t> basis under EMI or mortgage loan. Financial commitment cannot be over and above LRS limit. AP Circular 32 dated 4.9.2013 allowed payment in </a:t>
            </a:r>
            <a:r>
              <a:rPr lang="en-US" sz="1600" dirty="0" err="1" smtClean="0">
                <a:latin typeface="Tahoma" pitchFamily="34" charset="0"/>
                <a:ea typeface="Tahoma" pitchFamily="34" charset="0"/>
                <a:cs typeface="Tahoma" pitchFamily="34" charset="0"/>
              </a:rPr>
              <a:t>instalments</a:t>
            </a:r>
            <a:r>
              <a:rPr lang="en-US" sz="1600" dirty="0" smtClean="0">
                <a:latin typeface="Tahoma" pitchFamily="34" charset="0"/>
                <a:ea typeface="Tahoma" pitchFamily="34" charset="0"/>
                <a:cs typeface="Tahoma" pitchFamily="34" charset="0"/>
              </a:rPr>
              <a:t> within LRS only for pre-existing contracts as of 14.8.2013. </a:t>
            </a:r>
          </a:p>
          <a:p>
            <a:r>
              <a:rPr lang="en-US" sz="1600" dirty="0" smtClean="0">
                <a:latin typeface="Tahoma" pitchFamily="34" charset="0"/>
                <a:ea typeface="Tahoma" pitchFamily="34" charset="0"/>
                <a:cs typeface="Tahoma" pitchFamily="34" charset="0"/>
              </a:rPr>
              <a:t>Remittance under LRS can be neither out of borrowed funds in India or loan overseas. </a:t>
            </a:r>
          </a:p>
          <a:p>
            <a:r>
              <a:rPr lang="en-US" sz="1600" dirty="0" smtClean="0">
                <a:latin typeface="Tahoma" pitchFamily="34" charset="0"/>
                <a:ea typeface="Tahoma" pitchFamily="34" charset="0"/>
                <a:cs typeface="Tahoma" pitchFamily="34" charset="0"/>
              </a:rPr>
              <a:t>Property cannot be purchased through company under LRS to club funds beyond permissible limit. Investment in Company allowed freely under LRS when it was introduced. However, investment after 5.8.2013 was not permitted in a Company which does not have operating business. </a:t>
            </a:r>
          </a:p>
          <a:p>
            <a:endParaRPr lang="en-IN" sz="1550" dirty="0" smtClean="0">
              <a:latin typeface="Tahoma" pitchFamily="34" charset="0"/>
              <a:ea typeface="Tahoma" pitchFamily="34" charset="0"/>
              <a:cs typeface="Tahoma" pitchFamily="34" charset="0"/>
            </a:endParaRPr>
          </a:p>
          <a:p>
            <a:endParaRPr lang="en-US" sz="155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17</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300" dirty="0" smtClean="0">
                <a:latin typeface="Tahoma" pitchFamily="34" charset="0"/>
                <a:ea typeface="Tahoma" pitchFamily="34" charset="0"/>
                <a:cs typeface="Tahoma" pitchFamily="34" charset="0"/>
              </a:rPr>
              <a:t>Acquisition or Setting up of a JV or WOS abroad by resident individual - Notification No. FEMA.263/RB-2013 dated March 05, 2013</a:t>
            </a:r>
            <a:endParaRPr lang="en-US" sz="2300" b="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580" dirty="0" smtClean="0">
                <a:latin typeface="Tahoma" pitchFamily="34" charset="0"/>
                <a:ea typeface="Tahoma" pitchFamily="34" charset="0"/>
                <a:cs typeface="Tahoma" pitchFamily="34" charset="0"/>
              </a:rPr>
              <a:t>A resident individual (single or in association with another resident individual or with an ‘Indian Party’ as defined in this Notification) satisfying the criteria as per Schedule V of this Notification, may make overseas direct investment in the equity shares and compulsorily convertible preference shares of a Joint Venture (JV) or Wholly Owned Subsidiary (WOS) outside India.</a:t>
            </a:r>
          </a:p>
          <a:p>
            <a:r>
              <a:rPr lang="en-US" sz="1580" dirty="0" smtClean="0">
                <a:latin typeface="Tahoma" pitchFamily="34" charset="0"/>
                <a:ea typeface="Tahoma" pitchFamily="34" charset="0"/>
                <a:cs typeface="Tahoma" pitchFamily="34" charset="0"/>
              </a:rPr>
              <a:t>'Indian party' means a company incorporated in India or a body created under an Act of Parliament or a partnership firm registered under the Indian Partnership Act, 1932 making investment in a Joint Venture or Wholly Owned Subsidiary abroad, and includes any other entity in India as may be notified by the Reserve Bank. However, when more than one such company, body or entity make an investment in the foreign entity, all such companies or bodies or entities shall together constitute the 'Indian party‘. </a:t>
            </a:r>
          </a:p>
          <a:p>
            <a:r>
              <a:rPr lang="en-US" sz="1580" dirty="0" smtClean="0">
                <a:latin typeface="Tahoma" pitchFamily="34" charset="0"/>
                <a:ea typeface="Tahoma" pitchFamily="34" charset="0"/>
                <a:cs typeface="Tahoma" pitchFamily="34" charset="0"/>
              </a:rPr>
              <a:t>'Joint Venture (JV)' means a foreign entity formed, registered or incorporated in accordance with the laws and regulations of the host country in which the Indian party makes a direct investment</a:t>
            </a:r>
          </a:p>
          <a:p>
            <a:r>
              <a:rPr lang="en-US" sz="1580" dirty="0" smtClean="0">
                <a:latin typeface="Tahoma" pitchFamily="34" charset="0"/>
                <a:ea typeface="Tahoma" pitchFamily="34" charset="0"/>
                <a:cs typeface="Tahoma" pitchFamily="34" charset="0"/>
              </a:rPr>
              <a:t>'Wholly Owned Subsidiary (WOS)' means a foreign entity formed, registered or incorporated in accordance with the laws and regulations of the host country, whose entire capital is held by the Indian party. </a:t>
            </a:r>
            <a:endParaRPr lang="en-US" sz="158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18</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300" dirty="0" smtClean="0">
                <a:latin typeface="Tahoma" pitchFamily="34" charset="0"/>
                <a:ea typeface="Tahoma" pitchFamily="34" charset="0"/>
                <a:cs typeface="Tahoma" pitchFamily="34" charset="0"/>
              </a:rPr>
              <a:t>Conditions for Acquisition or Setting up of a JV or WOS abroad by resident individual</a:t>
            </a:r>
            <a:endParaRPr lang="en-US" sz="2300" b="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540" dirty="0" smtClean="0">
                <a:latin typeface="Tahoma" pitchFamily="34" charset="0"/>
                <a:ea typeface="Tahoma" pitchFamily="34" charset="0"/>
                <a:cs typeface="Tahoma" pitchFamily="34" charset="0"/>
              </a:rPr>
              <a:t>A resident individual is prohibited from making direct investment in a JV or WOS abroad which is engaged in the real estate business or banking business or in the business of financial services activity.</a:t>
            </a:r>
          </a:p>
          <a:p>
            <a:r>
              <a:rPr lang="en-US" sz="1540" dirty="0" smtClean="0">
                <a:latin typeface="Tahoma" pitchFamily="34" charset="0"/>
                <a:ea typeface="Tahoma" pitchFamily="34" charset="0"/>
                <a:cs typeface="Tahoma" pitchFamily="34" charset="0"/>
              </a:rPr>
              <a:t>'Real estate business' means buying and selling of real estate or trading in Transferable Development Rights (TDRs) but does not include development of townships, construction of residential/commercial premises, roads or bridges.</a:t>
            </a:r>
          </a:p>
          <a:p>
            <a:r>
              <a:rPr lang="en-US" sz="1540" dirty="0" smtClean="0">
                <a:latin typeface="Tahoma" pitchFamily="34" charset="0"/>
                <a:ea typeface="Tahoma" pitchFamily="34" charset="0"/>
                <a:cs typeface="Tahoma" pitchFamily="34" charset="0"/>
              </a:rPr>
              <a:t>The JV or WOS abroad shall be engaged in </a:t>
            </a:r>
            <a:r>
              <a:rPr lang="en-US" sz="1540" dirty="0" err="1" smtClean="0">
                <a:latin typeface="Tahoma" pitchFamily="34" charset="0"/>
                <a:ea typeface="Tahoma" pitchFamily="34" charset="0"/>
                <a:cs typeface="Tahoma" pitchFamily="34" charset="0"/>
              </a:rPr>
              <a:t>bonafide</a:t>
            </a:r>
            <a:r>
              <a:rPr lang="en-US" sz="1540" dirty="0" smtClean="0">
                <a:latin typeface="Tahoma" pitchFamily="34" charset="0"/>
                <a:ea typeface="Tahoma" pitchFamily="34" charset="0"/>
                <a:cs typeface="Tahoma" pitchFamily="34" charset="0"/>
              </a:rPr>
              <a:t> business activity. </a:t>
            </a:r>
          </a:p>
          <a:p>
            <a:r>
              <a:rPr lang="en-US" sz="1540" dirty="0" smtClean="0">
                <a:latin typeface="Tahoma" pitchFamily="34" charset="0"/>
                <a:ea typeface="Tahoma" pitchFamily="34" charset="0"/>
                <a:cs typeface="Tahoma" pitchFamily="34" charset="0"/>
              </a:rPr>
              <a:t>Resident individual is prohibited from making direct investment in a JV / WOS [set up or acquired abroad individually or in association with other resident individual and / or with an Indian party] located in the countries identified by the Financial Action Task Force (FATF) as "non co-operative countries and territories" as available on FATF website </a:t>
            </a:r>
            <a:r>
              <a:rPr lang="en-US" sz="1540" dirty="0" smtClean="0">
                <a:latin typeface="Tahoma" pitchFamily="34" charset="0"/>
                <a:ea typeface="Tahoma" pitchFamily="34" charset="0"/>
                <a:cs typeface="Tahoma" pitchFamily="34" charset="0"/>
                <a:hlinkClick r:id="rId3"/>
              </a:rPr>
              <a:t>www.fatf-gafi.org</a:t>
            </a:r>
            <a:r>
              <a:rPr lang="en-US" sz="1540" dirty="0" smtClean="0">
                <a:latin typeface="Tahoma" pitchFamily="34" charset="0"/>
                <a:ea typeface="Tahoma" pitchFamily="34" charset="0"/>
                <a:cs typeface="Tahoma" pitchFamily="34" charset="0"/>
              </a:rPr>
              <a:t> or as notified by the Reserve Bank. </a:t>
            </a:r>
          </a:p>
          <a:p>
            <a:r>
              <a:rPr lang="en-US" sz="1540" dirty="0" smtClean="0">
                <a:latin typeface="Tahoma" pitchFamily="34" charset="0"/>
                <a:ea typeface="Tahoma" pitchFamily="34" charset="0"/>
                <a:cs typeface="Tahoma" pitchFamily="34" charset="0"/>
              </a:rPr>
              <a:t>The Financial Action Task Force (FATF) applies counter- measures to protect the international financial system from the ongoing and substantial money laundering and terrorist financing (ML/FT) risks emanating from the jurisdiction of Democratic People's Republic of Korea (DPRK), Iran, Bahamas, Botswana, Cambodia, Ghana, Iceland, Mongolia, Pakistan, Panama, Syria, Trinidad and Tobago, Yemen and Zimbabwe. </a:t>
            </a:r>
          </a:p>
          <a:p>
            <a:endParaRPr lang="en-US" sz="158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19</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200" dirty="0" smtClean="0"/>
              <a:t>SECTION 6(3) OF FEMA PRESCRIBING POWER OF RBI TO REGULATE CAPITAL ACCOUNT TRANSACTION OMMITED </a:t>
            </a:r>
            <a:r>
              <a:rPr lang="en-US" sz="2200" dirty="0" err="1" smtClean="0"/>
              <a:t>w.e.f</a:t>
            </a:r>
            <a:r>
              <a:rPr lang="en-US" sz="2200" dirty="0" smtClean="0"/>
              <a:t>. 15.10.19 </a:t>
            </a:r>
            <a:endParaRPr lang="en-US" sz="22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IN" sz="1520" dirty="0" smtClean="0">
                <a:latin typeface="Tahoma" pitchFamily="34" charset="0"/>
                <a:ea typeface="Tahoma" pitchFamily="34" charset="0"/>
                <a:cs typeface="Tahoma" pitchFamily="34" charset="0"/>
              </a:rPr>
              <a:t>Reserve Bank may, by regulations, prohibit, restrict or regulate the following—</a:t>
            </a:r>
            <a:endParaRPr lang="en-US" sz="1520" dirty="0" smtClean="0">
              <a:latin typeface="Tahoma" pitchFamily="34" charset="0"/>
              <a:ea typeface="Tahoma" pitchFamily="34" charset="0"/>
              <a:cs typeface="Tahoma" pitchFamily="34" charset="0"/>
            </a:endParaRPr>
          </a:p>
          <a:p>
            <a:r>
              <a:rPr lang="en-IN" sz="1520" dirty="0" smtClean="0">
                <a:latin typeface="Tahoma" pitchFamily="34" charset="0"/>
                <a:ea typeface="Tahoma" pitchFamily="34" charset="0"/>
                <a:cs typeface="Tahoma" pitchFamily="34" charset="0"/>
              </a:rPr>
              <a:t>transfer or issue of any foreign security by a person resident in India;</a:t>
            </a:r>
            <a:endParaRPr lang="en-US" sz="1520" dirty="0" smtClean="0">
              <a:latin typeface="Tahoma" pitchFamily="34" charset="0"/>
              <a:ea typeface="Tahoma" pitchFamily="34" charset="0"/>
              <a:cs typeface="Tahoma" pitchFamily="34" charset="0"/>
            </a:endParaRPr>
          </a:p>
          <a:p>
            <a:r>
              <a:rPr lang="en-IN" sz="1520" dirty="0" smtClean="0">
                <a:latin typeface="Tahoma" pitchFamily="34" charset="0"/>
                <a:ea typeface="Tahoma" pitchFamily="34" charset="0"/>
                <a:cs typeface="Tahoma" pitchFamily="34" charset="0"/>
              </a:rPr>
              <a:t>transfer or issue of any security by a person resident outside India;</a:t>
            </a:r>
            <a:endParaRPr lang="en-US" sz="1520" dirty="0" smtClean="0">
              <a:latin typeface="Tahoma" pitchFamily="34" charset="0"/>
              <a:ea typeface="Tahoma" pitchFamily="34" charset="0"/>
              <a:cs typeface="Tahoma" pitchFamily="34" charset="0"/>
            </a:endParaRPr>
          </a:p>
          <a:p>
            <a:r>
              <a:rPr lang="en-IN" sz="1520" dirty="0" smtClean="0">
                <a:latin typeface="Tahoma" pitchFamily="34" charset="0"/>
                <a:ea typeface="Tahoma" pitchFamily="34" charset="0"/>
                <a:cs typeface="Tahoma" pitchFamily="34" charset="0"/>
              </a:rPr>
              <a:t>transfer or issue of any security or foreign security by any branch, office or agency in India of a person resident outside India;</a:t>
            </a:r>
            <a:endParaRPr lang="en-US" sz="1520" dirty="0" smtClean="0">
              <a:latin typeface="Tahoma" pitchFamily="34" charset="0"/>
              <a:ea typeface="Tahoma" pitchFamily="34" charset="0"/>
              <a:cs typeface="Tahoma" pitchFamily="34" charset="0"/>
            </a:endParaRPr>
          </a:p>
          <a:p>
            <a:r>
              <a:rPr lang="en-IN" sz="1520" dirty="0" smtClean="0">
                <a:latin typeface="Tahoma" pitchFamily="34" charset="0"/>
                <a:ea typeface="Tahoma" pitchFamily="34" charset="0"/>
                <a:cs typeface="Tahoma" pitchFamily="34" charset="0"/>
              </a:rPr>
              <a:t>any borrowing or lending in foreign exchange in whatever form or by whatever name called;</a:t>
            </a:r>
            <a:endParaRPr lang="en-US" sz="1520" dirty="0" smtClean="0">
              <a:latin typeface="Tahoma" pitchFamily="34" charset="0"/>
              <a:ea typeface="Tahoma" pitchFamily="34" charset="0"/>
              <a:cs typeface="Tahoma" pitchFamily="34" charset="0"/>
            </a:endParaRPr>
          </a:p>
          <a:p>
            <a:r>
              <a:rPr lang="en-IN" sz="1520" dirty="0" smtClean="0">
                <a:latin typeface="Tahoma" pitchFamily="34" charset="0"/>
                <a:ea typeface="Tahoma" pitchFamily="34" charset="0"/>
                <a:cs typeface="Tahoma" pitchFamily="34" charset="0"/>
              </a:rPr>
              <a:t>any borrowing or lending in rupees in whatever form or by whatever name called between a person resident in India and a person resident outside India;</a:t>
            </a:r>
            <a:endParaRPr lang="en-US" sz="1520" dirty="0" smtClean="0">
              <a:latin typeface="Tahoma" pitchFamily="34" charset="0"/>
              <a:ea typeface="Tahoma" pitchFamily="34" charset="0"/>
              <a:cs typeface="Tahoma" pitchFamily="34" charset="0"/>
            </a:endParaRPr>
          </a:p>
          <a:p>
            <a:r>
              <a:rPr lang="en-IN" sz="1520" dirty="0" smtClean="0">
                <a:latin typeface="Tahoma" pitchFamily="34" charset="0"/>
                <a:ea typeface="Tahoma" pitchFamily="34" charset="0"/>
                <a:cs typeface="Tahoma" pitchFamily="34" charset="0"/>
              </a:rPr>
              <a:t>deposits between persons resident in India and persons resident outside India;</a:t>
            </a:r>
            <a:endParaRPr lang="en-US" sz="1520" dirty="0" smtClean="0">
              <a:latin typeface="Tahoma" pitchFamily="34" charset="0"/>
              <a:ea typeface="Tahoma" pitchFamily="34" charset="0"/>
              <a:cs typeface="Tahoma" pitchFamily="34" charset="0"/>
            </a:endParaRPr>
          </a:p>
          <a:p>
            <a:r>
              <a:rPr lang="en-IN" sz="1520" dirty="0" smtClean="0">
                <a:latin typeface="Tahoma" pitchFamily="34" charset="0"/>
                <a:ea typeface="Tahoma" pitchFamily="34" charset="0"/>
                <a:cs typeface="Tahoma" pitchFamily="34" charset="0"/>
              </a:rPr>
              <a:t>export, import or holding of currency or currency notes;</a:t>
            </a:r>
            <a:endParaRPr lang="en-US" sz="1520" dirty="0" smtClean="0">
              <a:latin typeface="Tahoma" pitchFamily="34" charset="0"/>
              <a:ea typeface="Tahoma" pitchFamily="34" charset="0"/>
              <a:cs typeface="Tahoma" pitchFamily="34" charset="0"/>
            </a:endParaRPr>
          </a:p>
          <a:p>
            <a:r>
              <a:rPr lang="en-IN" sz="1520" dirty="0" smtClean="0">
                <a:latin typeface="Tahoma" pitchFamily="34" charset="0"/>
                <a:ea typeface="Tahoma" pitchFamily="34" charset="0"/>
                <a:cs typeface="Tahoma" pitchFamily="34" charset="0"/>
              </a:rPr>
              <a:t>transfer of immovable property outside India, other than a lease not exceeding five years, by a person resident in India;</a:t>
            </a:r>
            <a:endParaRPr lang="en-US" sz="1520" dirty="0" smtClean="0">
              <a:latin typeface="Tahoma" pitchFamily="34" charset="0"/>
              <a:ea typeface="Tahoma" pitchFamily="34" charset="0"/>
              <a:cs typeface="Tahoma" pitchFamily="34" charset="0"/>
            </a:endParaRPr>
          </a:p>
          <a:p>
            <a:r>
              <a:rPr lang="en-IN" sz="1520" dirty="0" smtClean="0">
                <a:latin typeface="Tahoma" pitchFamily="34" charset="0"/>
                <a:ea typeface="Tahoma" pitchFamily="34" charset="0"/>
                <a:cs typeface="Tahoma" pitchFamily="34" charset="0"/>
              </a:rPr>
              <a:t>acquisition or transfer of immovable property in India, other than a lease not exceeding five years, by a person resident outside India;</a:t>
            </a:r>
            <a:endParaRPr lang="en-US" sz="1520" dirty="0" smtClean="0">
              <a:latin typeface="Tahoma" pitchFamily="34" charset="0"/>
              <a:ea typeface="Tahoma" pitchFamily="34" charset="0"/>
              <a:cs typeface="Tahoma" pitchFamily="34" charset="0"/>
            </a:endParaRPr>
          </a:p>
          <a:p>
            <a:r>
              <a:rPr lang="en-IN" sz="1520" dirty="0" smtClean="0">
                <a:latin typeface="Tahoma" pitchFamily="34" charset="0"/>
                <a:ea typeface="Tahoma" pitchFamily="34" charset="0"/>
                <a:cs typeface="Tahoma" pitchFamily="34" charset="0"/>
              </a:rPr>
              <a:t>giving of a guarantee or surety in respect of any debt, obligation or other liability incurred by a person resident in India and owed to a person resident outside India or by a person resident outside India."</a:t>
            </a:r>
            <a:endParaRPr lang="en-US" sz="1520" dirty="0" smtClean="0">
              <a:latin typeface="Tahoma" pitchFamily="34" charset="0"/>
              <a:ea typeface="Tahoma" pitchFamily="34" charset="0"/>
              <a:cs typeface="Tahoma" pitchFamily="34" charset="0"/>
            </a:endParaRP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300" dirty="0" smtClean="0">
                <a:latin typeface="Tahoma" pitchFamily="34" charset="0"/>
                <a:ea typeface="Tahoma" pitchFamily="34" charset="0"/>
                <a:cs typeface="Tahoma" pitchFamily="34" charset="0"/>
              </a:rPr>
              <a:t>Conditions for Acquisition or Setting up of a JV or WOS abroad by resident individual</a:t>
            </a:r>
            <a:endParaRPr lang="en-US" sz="2300" b="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600" dirty="0" smtClean="0">
                <a:latin typeface="Tahoma" pitchFamily="34" charset="0"/>
                <a:ea typeface="Tahoma" pitchFamily="34" charset="0"/>
                <a:cs typeface="Tahoma" pitchFamily="34" charset="0"/>
              </a:rPr>
              <a:t>The resident individual shall not be on the Reserve Bank’s Exporters Caution List or List of defaulters to the banking system or under investigation by any investigation / enforcement agency or regulatory body.</a:t>
            </a:r>
          </a:p>
          <a:p>
            <a:r>
              <a:rPr lang="en-US" sz="1600" dirty="0" smtClean="0">
                <a:latin typeface="Tahoma" pitchFamily="34" charset="0"/>
                <a:ea typeface="Tahoma" pitchFamily="34" charset="0"/>
                <a:cs typeface="Tahoma" pitchFamily="34" charset="0"/>
              </a:rPr>
              <a:t>At the time of investments, the permissible ceiling shall be within the overall ceiling prescribed for the resident individual under Liberalised Remittance Scheme as prescribed by the Reserve Bank from time to time. The investment made out of the balances held in EEFC / RFC account shall also be restricted to the limit prescribed under LRS.</a:t>
            </a:r>
          </a:p>
          <a:p>
            <a:r>
              <a:rPr lang="en-US" sz="1600" dirty="0" smtClean="0">
                <a:latin typeface="Tahoma" pitchFamily="34" charset="0"/>
                <a:ea typeface="Tahoma" pitchFamily="34" charset="0"/>
                <a:cs typeface="Tahoma" pitchFamily="34" charset="0"/>
              </a:rPr>
              <a:t>The JV or WOS, to be acquired / set up by a resident individual under this Schedule, shall be an operating entity only and no step down subsidiary is allowed to be acquired or set up by the JV or WOS.</a:t>
            </a:r>
          </a:p>
          <a:p>
            <a:r>
              <a:rPr lang="en-US" sz="1600" dirty="0" smtClean="0">
                <a:latin typeface="Tahoma" pitchFamily="34" charset="0"/>
                <a:ea typeface="Tahoma" pitchFamily="34" charset="0"/>
                <a:cs typeface="Tahoma" pitchFamily="34" charset="0"/>
              </a:rPr>
              <a:t>For the purpose of making investment under this Schedule, the valuation shall be in the prescribed manner. </a:t>
            </a:r>
          </a:p>
          <a:p>
            <a:r>
              <a:rPr lang="en-US" sz="1600" dirty="0" smtClean="0">
                <a:latin typeface="Tahoma" pitchFamily="34" charset="0"/>
                <a:ea typeface="Tahoma" pitchFamily="34" charset="0"/>
                <a:cs typeface="Tahoma" pitchFamily="34" charset="0"/>
              </a:rPr>
              <a:t>The financial commitment by a resident individual to / on behalf of the JV or WOS, other than the overseas direct investments is prohibited. </a:t>
            </a:r>
          </a:p>
          <a:p>
            <a:r>
              <a:rPr lang="en-US" sz="1600" dirty="0" smtClean="0">
                <a:latin typeface="Tahoma" pitchFamily="34" charset="0"/>
                <a:ea typeface="Tahoma" pitchFamily="34" charset="0"/>
                <a:cs typeface="Tahoma" pitchFamily="34" charset="0"/>
              </a:rPr>
              <a:t>Any alteration in shareholding pattern of the JV or WOS may be reported to the designated AD within 30 days including reporting in the Annual Performance Report.</a:t>
            </a:r>
          </a:p>
          <a:p>
            <a:endParaRPr lang="en-US" sz="158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20</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300" dirty="0" smtClean="0">
                <a:latin typeface="Tahoma" pitchFamily="34" charset="0"/>
                <a:ea typeface="Tahoma" pitchFamily="34" charset="0"/>
                <a:cs typeface="Tahoma" pitchFamily="34" charset="0"/>
              </a:rPr>
              <a:t>Conditions for Acquisition or Setting up of a JV or WOS abroad by resident individual</a:t>
            </a:r>
            <a:endParaRPr lang="en-US" sz="2300" b="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800" dirty="0" smtClean="0">
                <a:latin typeface="Tahoma" pitchFamily="34" charset="0"/>
                <a:ea typeface="Tahoma" pitchFamily="34" charset="0"/>
                <a:cs typeface="Tahoma" pitchFamily="34" charset="0"/>
              </a:rPr>
              <a:t>Disinvestment (partially or fully) by way of transfer / sale or by way of liquidation / merger of the JV or WOS, shall be allowed after one year from the date of making first remittance for setting up or acquiring the JV or WOS abroad.</a:t>
            </a:r>
          </a:p>
          <a:p>
            <a:r>
              <a:rPr lang="en-US" sz="1800" dirty="0" smtClean="0">
                <a:latin typeface="Tahoma" pitchFamily="34" charset="0"/>
                <a:ea typeface="Tahoma" pitchFamily="34" charset="0"/>
                <a:cs typeface="Tahoma" pitchFamily="34" charset="0"/>
              </a:rPr>
              <a:t>The disinvestment proceeds shall be repatriated to India immediately and in any case not later than 60 days from the date of disinvestment and the same may be reported to the designated AD. </a:t>
            </a:r>
          </a:p>
          <a:p>
            <a:r>
              <a:rPr lang="en-US" sz="1800" dirty="0" smtClean="0">
                <a:latin typeface="Tahoma" pitchFamily="34" charset="0"/>
                <a:ea typeface="Tahoma" pitchFamily="34" charset="0"/>
                <a:cs typeface="Tahoma" pitchFamily="34" charset="0"/>
              </a:rPr>
              <a:t>No write off shall be allowed in case of disinvestments by the resident individuals.</a:t>
            </a:r>
          </a:p>
          <a:p>
            <a:r>
              <a:rPr lang="en-US" sz="1800" dirty="0" smtClean="0">
                <a:latin typeface="Tahoma" pitchFamily="34" charset="0"/>
                <a:ea typeface="Tahoma" pitchFamily="34" charset="0"/>
                <a:cs typeface="Tahoma" pitchFamily="34" charset="0"/>
              </a:rPr>
              <a:t>The report of investment shall be submitted in Part I of the Form ODI to the designated </a:t>
            </a:r>
            <a:r>
              <a:rPr lang="en-US" sz="1800" dirty="0" err="1" smtClean="0">
                <a:latin typeface="Tahoma" pitchFamily="34" charset="0"/>
                <a:ea typeface="Tahoma" pitchFamily="34" charset="0"/>
                <a:cs typeface="Tahoma" pitchFamily="34" charset="0"/>
              </a:rPr>
              <a:t>authorised</a:t>
            </a:r>
            <a:r>
              <a:rPr lang="en-US" sz="1800" dirty="0" smtClean="0">
                <a:latin typeface="Tahoma" pitchFamily="34" charset="0"/>
                <a:ea typeface="Tahoma" pitchFamily="34" charset="0"/>
                <a:cs typeface="Tahoma" pitchFamily="34" charset="0"/>
              </a:rPr>
              <a:t> dealer, within 30 days of making the remittance.</a:t>
            </a:r>
            <a:r>
              <a:rPr lang="en-US" sz="1800" u="sng" dirty="0" smtClean="0">
                <a:latin typeface="Tahoma" pitchFamily="34" charset="0"/>
                <a:ea typeface="Tahoma" pitchFamily="34" charset="0"/>
                <a:cs typeface="Tahoma" pitchFamily="34" charset="0"/>
              </a:rPr>
              <a:t> </a:t>
            </a:r>
          </a:p>
          <a:p>
            <a:r>
              <a:rPr lang="en-US" sz="1800" dirty="0" smtClean="0">
                <a:latin typeface="Tahoma" pitchFamily="34" charset="0"/>
                <a:ea typeface="Tahoma" pitchFamily="34" charset="0"/>
                <a:cs typeface="Tahoma" pitchFamily="34" charset="0"/>
              </a:rPr>
              <a:t>Share certificates or any other document as an evidence of investment should be received to the satisfaction of the RBI within six months, or such further period as RBI may permit, from the date of effecting remittance or the date on which the amount to be </a:t>
            </a:r>
            <a:r>
              <a:rPr lang="en-US" sz="1800" dirty="0" err="1" smtClean="0">
                <a:latin typeface="Tahoma" pitchFamily="34" charset="0"/>
                <a:ea typeface="Tahoma" pitchFamily="34" charset="0"/>
                <a:cs typeface="Tahoma" pitchFamily="34" charset="0"/>
              </a:rPr>
              <a:t>capitalised</a:t>
            </a:r>
            <a:r>
              <a:rPr lang="en-US" sz="1800" dirty="0" smtClean="0">
                <a:latin typeface="Tahoma" pitchFamily="34" charset="0"/>
                <a:ea typeface="Tahoma" pitchFamily="34" charset="0"/>
                <a:cs typeface="Tahoma" pitchFamily="34" charset="0"/>
              </a:rPr>
              <a:t> became due to the Indian Party or the date on which the amount due was allowed to be </a:t>
            </a:r>
            <a:r>
              <a:rPr lang="en-US" sz="1800" dirty="0" err="1" smtClean="0">
                <a:latin typeface="Tahoma" pitchFamily="34" charset="0"/>
                <a:ea typeface="Tahoma" pitchFamily="34" charset="0"/>
                <a:cs typeface="Tahoma" pitchFamily="34" charset="0"/>
              </a:rPr>
              <a:t>capitalised</a:t>
            </a:r>
            <a:r>
              <a:rPr lang="en-US" sz="1800" dirty="0" smtClean="0">
                <a:latin typeface="Tahoma" pitchFamily="34" charset="0"/>
                <a:ea typeface="Tahoma" pitchFamily="34" charset="0"/>
                <a:cs typeface="Tahoma" pitchFamily="34" charset="0"/>
              </a:rPr>
              <a:t>. </a:t>
            </a:r>
          </a:p>
          <a:p>
            <a:endParaRPr lang="en-US" sz="158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21</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300" dirty="0" smtClean="0">
                <a:latin typeface="Tahoma" pitchFamily="34" charset="0"/>
                <a:ea typeface="Tahoma" pitchFamily="34" charset="0"/>
                <a:cs typeface="Tahoma" pitchFamily="34" charset="0"/>
              </a:rPr>
              <a:t>Conditions for Acquisition or Setting up of a JV or WOS abroad by resident individual</a:t>
            </a:r>
            <a:endParaRPr lang="en-US" sz="2300" b="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71552"/>
            <a:ext cx="9144000" cy="4071948"/>
          </a:xfrm>
        </p:spPr>
        <p:txBody>
          <a:bodyPr>
            <a:noAutofit/>
          </a:bodyPr>
          <a:lstStyle/>
          <a:p>
            <a:r>
              <a:rPr lang="en-US" sz="1700" dirty="0" smtClean="0">
                <a:latin typeface="Tahoma" pitchFamily="34" charset="0"/>
                <a:ea typeface="Tahoma" pitchFamily="34" charset="0"/>
                <a:cs typeface="Tahoma" pitchFamily="34" charset="0"/>
              </a:rPr>
              <a:t>All dues receivable from the foreign entity, like dividend, royalty, technical fees etc. should be repatriated to India, within 60 days of its falling due, or such further period as the RBI may permit. </a:t>
            </a:r>
          </a:p>
          <a:p>
            <a:r>
              <a:rPr lang="en-US" sz="1700" dirty="0" smtClean="0">
                <a:latin typeface="Tahoma" pitchFamily="34" charset="0"/>
                <a:ea typeface="Tahoma" pitchFamily="34" charset="0"/>
                <a:cs typeface="Tahoma" pitchFamily="34" charset="0"/>
              </a:rPr>
              <a:t>An annual performance report and other reports or documents as may be stipulated by the RBI is required to be submitted in form APR to RBI every year within 60 days from the date of expiry of the statutory period as prescribed by the respective laws of the host country for </a:t>
            </a:r>
            <a:r>
              <a:rPr lang="en-US" sz="1700" dirty="0" err="1" smtClean="0">
                <a:latin typeface="Tahoma" pitchFamily="34" charset="0"/>
                <a:ea typeface="Tahoma" pitchFamily="34" charset="0"/>
                <a:cs typeface="Tahoma" pitchFamily="34" charset="0"/>
              </a:rPr>
              <a:t>finalisation</a:t>
            </a:r>
            <a:r>
              <a:rPr lang="en-US" sz="1700" dirty="0" smtClean="0">
                <a:latin typeface="Tahoma" pitchFamily="34" charset="0"/>
                <a:ea typeface="Tahoma" pitchFamily="34" charset="0"/>
                <a:cs typeface="Tahoma" pitchFamily="34" charset="0"/>
              </a:rPr>
              <a:t> of the audited accounts of the Joint Venture/Wholly Owned Subsidiary outside India or such further period as may be allowed by Reserve Bank.</a:t>
            </a:r>
          </a:p>
          <a:p>
            <a:r>
              <a:rPr lang="en-US" sz="1700" dirty="0" smtClean="0">
                <a:latin typeface="Tahoma" pitchFamily="34" charset="0"/>
                <a:ea typeface="Tahoma" pitchFamily="34" charset="0"/>
                <a:cs typeface="Tahoma" pitchFamily="34" charset="0"/>
              </a:rPr>
              <a:t>It will be in order for individual partners to hold shares for and on behalf of the firm in an overseas JV/WOS in the individual name if the host country regulations or operational requirements warrant such holdings, subject to the condition that the entire funding for such investment is done by the firm.</a:t>
            </a:r>
          </a:p>
          <a:p>
            <a:r>
              <a:rPr lang="en-US" sz="1700" dirty="0" smtClean="0">
                <a:latin typeface="Tahoma" pitchFamily="34" charset="0"/>
                <a:ea typeface="Tahoma" pitchFamily="34" charset="0"/>
                <a:cs typeface="Tahoma" pitchFamily="34" charset="0"/>
              </a:rPr>
              <a:t>The disinvestment by the resident individual may be reported by the designated AD to the Reserve Bank in Form ODI Part IV within 30 days of receipt of disinvestment proceeds.</a:t>
            </a:r>
          </a:p>
          <a:p>
            <a:pPr>
              <a:buNone/>
            </a:pPr>
            <a:r>
              <a:rPr lang="en-US" sz="1600" dirty="0" smtClean="0"/>
              <a:t/>
            </a:r>
            <a:br>
              <a:rPr lang="en-US" sz="1600" dirty="0" smtClean="0"/>
            </a:br>
            <a:endParaRPr lang="en-US" sz="1600" dirty="0" smtClean="0"/>
          </a:p>
          <a:p>
            <a:endParaRPr lang="en-US" sz="158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22</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t>OVERVIEW</a:t>
            </a:r>
            <a:endParaRPr lang="en-US" sz="3000" dirty="0"/>
          </a:p>
        </p:txBody>
      </p:sp>
      <p:sp>
        <p:nvSpPr>
          <p:cNvPr id="6" name="Content Placeholder 5"/>
          <p:cNvSpPr>
            <a:spLocks noGrp="1"/>
          </p:cNvSpPr>
          <p:nvPr>
            <p:ph idx="1"/>
          </p:nvPr>
        </p:nvSpPr>
        <p:spPr>
          <a:xfrm>
            <a:off x="0" y="1142990"/>
            <a:ext cx="9144000" cy="4000510"/>
          </a:xfrm>
        </p:spPr>
        <p:txBody>
          <a:bodyPr>
            <a:normAutofit/>
          </a:bodyPr>
          <a:lstStyle/>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graphicFrame>
        <p:nvGraphicFramePr>
          <p:cNvPr id="7" name="Table 6"/>
          <p:cNvGraphicFramePr>
            <a:graphicFrameLocks noGrp="1"/>
          </p:cNvGraphicFramePr>
          <p:nvPr/>
        </p:nvGraphicFramePr>
        <p:xfrm>
          <a:off x="0" y="1214428"/>
          <a:ext cx="9144000" cy="3973201"/>
        </p:xfrm>
        <a:graphic>
          <a:graphicData uri="http://schemas.openxmlformats.org/drawingml/2006/table">
            <a:tbl>
              <a:tblPr firstRow="1" bandRow="1">
                <a:tableStyleId>{5C22544A-7EE6-4342-B048-85BDC9FD1C3A}</a:tableStyleId>
              </a:tblPr>
              <a:tblGrid>
                <a:gridCol w="1142976"/>
                <a:gridCol w="3857651"/>
                <a:gridCol w="4143373"/>
              </a:tblGrid>
              <a:tr h="428628">
                <a:tc>
                  <a:txBody>
                    <a:bodyPr/>
                    <a:lstStyle/>
                    <a:p>
                      <a:endParaRPr lang="en-US" dirty="0"/>
                    </a:p>
                  </a:txBody>
                  <a:tcPr/>
                </a:tc>
                <a:tc>
                  <a:txBody>
                    <a:bodyPr/>
                    <a:lstStyle/>
                    <a:p>
                      <a:pPr algn="ctr"/>
                      <a:r>
                        <a:rPr lang="en-IN" sz="1800" dirty="0" smtClean="0">
                          <a:latin typeface="Tahoma" pitchFamily="34" charset="0"/>
                          <a:ea typeface="Tahoma" pitchFamily="34" charset="0"/>
                          <a:cs typeface="Tahoma" pitchFamily="34" charset="0"/>
                        </a:rPr>
                        <a:t>Person Resident In India</a:t>
                      </a:r>
                      <a:endParaRPr lang="en-US" dirty="0"/>
                    </a:p>
                  </a:txBody>
                  <a:tcPr/>
                </a:tc>
                <a:tc>
                  <a:txBody>
                    <a:bodyPr/>
                    <a:lstStyle/>
                    <a:p>
                      <a:pPr algn="ctr"/>
                      <a:r>
                        <a:rPr lang="en-IN" sz="1800" dirty="0" smtClean="0">
                          <a:latin typeface="Tahoma" pitchFamily="34" charset="0"/>
                          <a:ea typeface="Tahoma" pitchFamily="34" charset="0"/>
                          <a:cs typeface="Tahoma" pitchFamily="34" charset="0"/>
                        </a:rPr>
                        <a:t>Person Resident Outside India</a:t>
                      </a:r>
                      <a:endParaRPr lang="en-US" dirty="0"/>
                    </a:p>
                  </a:txBody>
                  <a:tcPr/>
                </a:tc>
              </a:tr>
              <a:tr h="17145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smtClean="0">
                          <a:latin typeface="Tahoma" pitchFamily="34" charset="0"/>
                          <a:ea typeface="Tahoma" pitchFamily="34" charset="0"/>
                          <a:cs typeface="Tahoma" pitchFamily="34" charset="0"/>
                        </a:rPr>
                        <a:t>CURRENT ACCOUNT TRANSACTION</a:t>
                      </a:r>
                      <a:endParaRPr lang="en-US" dirty="0" smtClean="0">
                        <a:latin typeface="Tahoma" pitchFamily="34" charset="0"/>
                        <a:ea typeface="Tahoma" pitchFamily="34" charset="0"/>
                        <a:cs typeface="Tahoma" pitchFamily="34" charset="0"/>
                      </a:endParaRPr>
                    </a:p>
                    <a:p>
                      <a:endParaRPr lang="en-US" dirty="0"/>
                    </a:p>
                  </a:txBody>
                  <a:tcPr vert="vert270"/>
                </a:tc>
                <a:tc>
                  <a:txBody>
                    <a:bodyPr/>
                    <a:lstStyle/>
                    <a:p>
                      <a:pPr algn="ctr"/>
                      <a:r>
                        <a:rPr lang="en-US" sz="2400" dirty="0" smtClean="0">
                          <a:latin typeface="Tahoma" pitchFamily="34" charset="0"/>
                          <a:ea typeface="Tahoma" pitchFamily="34" charset="0"/>
                          <a:cs typeface="Tahoma" pitchFamily="34" charset="0"/>
                        </a:rPr>
                        <a:t>FREELY PERMITTED UNLESS PROHIBITED AS PER RULES AND REGULATIONS</a:t>
                      </a:r>
                      <a:endParaRPr lang="en-US" sz="2400" dirty="0"/>
                    </a:p>
                  </a:txBody>
                  <a:tcPr/>
                </a:tc>
                <a:tc>
                  <a:txBody>
                    <a:bodyPr/>
                    <a:lstStyle/>
                    <a:p>
                      <a:pPr algn="ctr"/>
                      <a:r>
                        <a:rPr lang="en-US" sz="2400" dirty="0" smtClean="0">
                          <a:latin typeface="Tahoma" pitchFamily="34" charset="0"/>
                          <a:ea typeface="Tahoma" pitchFamily="34" charset="0"/>
                          <a:cs typeface="Tahoma" pitchFamily="34" charset="0"/>
                        </a:rPr>
                        <a:t>FREELY PERMITTED </a:t>
                      </a:r>
                    </a:p>
                    <a:p>
                      <a:pPr algn="ctr"/>
                      <a:r>
                        <a:rPr lang="en-US" sz="2400" dirty="0" smtClean="0">
                          <a:latin typeface="Tahoma" pitchFamily="34" charset="0"/>
                          <a:ea typeface="Tahoma" pitchFamily="34" charset="0"/>
                          <a:cs typeface="Tahoma" pitchFamily="34" charset="0"/>
                        </a:rPr>
                        <a:t>UNLESS PROHIBITED AS PER RULES AND REGULATIONS</a:t>
                      </a:r>
                      <a:endParaRPr lang="en-US" sz="2400" dirty="0"/>
                    </a:p>
                  </a:txBody>
                  <a:tcPr/>
                </a:tc>
              </a:tr>
              <a:tr h="1830061">
                <a:tc>
                  <a:txBody>
                    <a:bodyPr/>
                    <a:lstStyle/>
                    <a:p>
                      <a:pPr algn="ctr"/>
                      <a:r>
                        <a:rPr lang="en-IN" sz="1800" dirty="0" smtClean="0">
                          <a:latin typeface="Tahoma" pitchFamily="34" charset="0"/>
                          <a:ea typeface="Tahoma" pitchFamily="34" charset="0"/>
                          <a:cs typeface="Tahoma" pitchFamily="34" charset="0"/>
                        </a:rPr>
                        <a:t>CAPITAL ACCOUNT TRANSACTION</a:t>
                      </a:r>
                      <a:endParaRPr lang="en-US" dirty="0"/>
                    </a:p>
                  </a:txBody>
                  <a:tcPr vert="vert270"/>
                </a:tc>
                <a:tc>
                  <a:txBody>
                    <a:bodyPr/>
                    <a:lstStyle/>
                    <a:p>
                      <a:pPr algn="ctr"/>
                      <a:r>
                        <a:rPr lang="en-US" sz="2400" dirty="0" smtClean="0">
                          <a:latin typeface="Tahoma" pitchFamily="34" charset="0"/>
                          <a:ea typeface="Tahoma" pitchFamily="34" charset="0"/>
                          <a:cs typeface="Tahoma" pitchFamily="34" charset="0"/>
                        </a:rPr>
                        <a:t>PROHIBITED UNLESS PERMITTEDAS PER RULES AND REGULATIONS</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Tahoma" pitchFamily="34" charset="0"/>
                          <a:ea typeface="Tahoma" pitchFamily="34" charset="0"/>
                          <a:cs typeface="Tahoma" pitchFamily="34" charset="0"/>
                        </a:rPr>
                        <a:t>PROHIBITED UNLESS PERMITTEDAS PER RULES AND REGULATIONS</a:t>
                      </a:r>
                    </a:p>
                    <a:p>
                      <a:endParaRPr lang="en-US" dirty="0"/>
                    </a:p>
                  </a:txBody>
                  <a:tcPr/>
                </a:tc>
              </a:tr>
            </a:tbl>
          </a:graphicData>
        </a:graphic>
      </p:graphicFrame>
      <p:sp>
        <p:nvSpPr>
          <p:cNvPr id="9" name="Rectangle 8"/>
          <p:cNvSpPr/>
          <p:nvPr/>
        </p:nvSpPr>
        <p:spPr>
          <a:xfrm>
            <a:off x="3088773" y="238708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t>OVERVIEW</a:t>
            </a:r>
            <a:endParaRPr lang="en-US" sz="3000" dirty="0"/>
          </a:p>
        </p:txBody>
      </p:sp>
      <p:sp>
        <p:nvSpPr>
          <p:cNvPr id="6" name="Content Placeholder 5"/>
          <p:cNvSpPr>
            <a:spLocks noGrp="1"/>
          </p:cNvSpPr>
          <p:nvPr>
            <p:ph idx="1"/>
          </p:nvPr>
        </p:nvSpPr>
        <p:spPr>
          <a:xfrm>
            <a:off x="0" y="1142990"/>
            <a:ext cx="9144000" cy="4000510"/>
          </a:xfrm>
        </p:spPr>
        <p:txBody>
          <a:bodyPr>
            <a:normAutofit lnSpcReduction="10000"/>
          </a:bodyPr>
          <a:lstStyle/>
          <a:p>
            <a:r>
              <a:rPr lang="en-IN" sz="1600" dirty="0" smtClean="0">
                <a:latin typeface="Tahoma" pitchFamily="34" charset="0"/>
                <a:ea typeface="Tahoma" pitchFamily="34" charset="0"/>
                <a:cs typeface="Tahoma" pitchFamily="34" charset="0"/>
              </a:rPr>
              <a:t>"capital account transaction" means a transaction which alters the assets or liabilities, including contingent liabilities, outside India of persons resident in India or assets or liabilities in India of persons resident outside India. </a:t>
            </a:r>
          </a:p>
          <a:p>
            <a:r>
              <a:rPr lang="en-IN" sz="1600" dirty="0" smtClean="0">
                <a:latin typeface="Tahoma" pitchFamily="34" charset="0"/>
                <a:ea typeface="Tahoma" pitchFamily="34" charset="0"/>
                <a:cs typeface="Tahoma" pitchFamily="34" charset="0"/>
              </a:rPr>
              <a:t>It is an economic definition and not an accounting definition. It is intended to cover cross border investments ,cross border loans, and transfer of wealth across borders. </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"current account transaction" means a transaction other than a capital account transaction and without prejudice to the generality of the foregoing such transaction includes,—</a:t>
            </a:r>
            <a:endParaRPr lang="en-US" sz="1600" dirty="0" smtClean="0">
              <a:latin typeface="Tahoma" pitchFamily="34" charset="0"/>
              <a:ea typeface="Tahoma" pitchFamily="34" charset="0"/>
              <a:cs typeface="Tahoma" pitchFamily="34" charset="0"/>
            </a:endParaRPr>
          </a:p>
          <a:p>
            <a:pPr marL="712788" indent="-349250">
              <a:buFont typeface="Wingdings" pitchFamily="2" charset="2"/>
              <a:buChar char="v"/>
            </a:pPr>
            <a:r>
              <a:rPr lang="en-IN" sz="1600" dirty="0" smtClean="0">
                <a:latin typeface="Tahoma" pitchFamily="34" charset="0"/>
                <a:ea typeface="Tahoma" pitchFamily="34" charset="0"/>
                <a:cs typeface="Tahoma" pitchFamily="34" charset="0"/>
              </a:rPr>
              <a:t>payments due in connection with foreign trade, other current business, services, and </a:t>
            </a:r>
            <a:r>
              <a:rPr lang="en-IN" sz="1600" i="1" u="sng" dirty="0" smtClean="0">
                <a:latin typeface="Tahoma" pitchFamily="34" charset="0"/>
                <a:ea typeface="Tahoma" pitchFamily="34" charset="0"/>
                <a:cs typeface="Tahoma" pitchFamily="34" charset="0"/>
              </a:rPr>
              <a:t>short-term banking and credit facilities in the ordinary course of business</a:t>
            </a:r>
            <a:r>
              <a:rPr lang="en-IN" sz="1600" dirty="0" smtClean="0">
                <a:latin typeface="Tahoma" pitchFamily="34" charset="0"/>
                <a:ea typeface="Tahoma" pitchFamily="34" charset="0"/>
                <a:cs typeface="Tahoma" pitchFamily="34" charset="0"/>
              </a:rPr>
              <a:t>,</a:t>
            </a:r>
            <a:endParaRPr lang="en-US" sz="1600" dirty="0" smtClean="0">
              <a:latin typeface="Tahoma" pitchFamily="34" charset="0"/>
              <a:ea typeface="Tahoma" pitchFamily="34" charset="0"/>
              <a:cs typeface="Tahoma" pitchFamily="34" charset="0"/>
            </a:endParaRPr>
          </a:p>
          <a:p>
            <a:pPr marL="712788" indent="-349250">
              <a:buFont typeface="Wingdings" pitchFamily="2" charset="2"/>
              <a:buChar char="v"/>
            </a:pPr>
            <a:r>
              <a:rPr lang="en-IN" sz="1600" dirty="0" smtClean="0">
                <a:latin typeface="Tahoma" pitchFamily="34" charset="0"/>
                <a:ea typeface="Tahoma" pitchFamily="34" charset="0"/>
                <a:cs typeface="Tahoma" pitchFamily="34" charset="0"/>
              </a:rPr>
              <a:t>payments due as interest on loans and as net income from investments,</a:t>
            </a:r>
            <a:endParaRPr lang="en-US" sz="1600" dirty="0" smtClean="0">
              <a:latin typeface="Tahoma" pitchFamily="34" charset="0"/>
              <a:ea typeface="Tahoma" pitchFamily="34" charset="0"/>
              <a:cs typeface="Tahoma" pitchFamily="34" charset="0"/>
            </a:endParaRPr>
          </a:p>
          <a:p>
            <a:pPr marL="712788" indent="-349250">
              <a:buFont typeface="Wingdings" pitchFamily="2" charset="2"/>
              <a:buChar char="v"/>
            </a:pPr>
            <a:r>
              <a:rPr lang="en-IN" sz="1600" dirty="0" smtClean="0">
                <a:latin typeface="Tahoma" pitchFamily="34" charset="0"/>
                <a:ea typeface="Tahoma" pitchFamily="34" charset="0"/>
                <a:cs typeface="Tahoma" pitchFamily="34" charset="0"/>
              </a:rPr>
              <a:t>remittances for living expenses of parents, spouse and children residing abroad, and</a:t>
            </a:r>
            <a:endParaRPr lang="en-US" sz="1600" dirty="0" smtClean="0">
              <a:latin typeface="Tahoma" pitchFamily="34" charset="0"/>
              <a:ea typeface="Tahoma" pitchFamily="34" charset="0"/>
              <a:cs typeface="Tahoma" pitchFamily="34" charset="0"/>
            </a:endParaRPr>
          </a:p>
          <a:p>
            <a:pPr marL="712788" indent="-349250">
              <a:buFont typeface="Wingdings" pitchFamily="2" charset="2"/>
              <a:buChar char="v"/>
            </a:pPr>
            <a:r>
              <a:rPr lang="en-IN" sz="1600" dirty="0" smtClean="0">
                <a:latin typeface="Tahoma" pitchFamily="34" charset="0"/>
                <a:ea typeface="Tahoma" pitchFamily="34" charset="0"/>
                <a:cs typeface="Tahoma" pitchFamily="34" charset="0"/>
              </a:rPr>
              <a:t>expenses in connection with foreign travel, education and medical care of parents, spouse and children;</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The term short term banking and credit facilities is not defined but if one looks at the annual economic survey released by the Government of India, one will find that the term means credit facility for less than twelve months.  </a:t>
            </a: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6"/>
            <a:ext cx="8229600" cy="484646"/>
          </a:xfrm>
        </p:spPr>
        <p:txBody>
          <a:bodyPr rtlCol="0">
            <a:noAutofit/>
          </a:bodyPr>
          <a:lstStyle/>
          <a:p>
            <a:pPr algn="ctr"/>
            <a:r>
              <a:rPr lang="en-US" sz="3000" dirty="0" smtClean="0"/>
              <a:t>Difference between Current and Capital Account Transactions</a:t>
            </a:r>
            <a:br>
              <a:rPr lang="en-US" sz="3000" dirty="0" smtClean="0"/>
            </a:br>
            <a:endParaRPr lang="en-US" sz="3000" dirty="0"/>
          </a:p>
        </p:txBody>
      </p:sp>
      <p:sp>
        <p:nvSpPr>
          <p:cNvPr id="6" name="Content Placeholder 5"/>
          <p:cNvSpPr>
            <a:spLocks noGrp="1"/>
          </p:cNvSpPr>
          <p:nvPr>
            <p:ph idx="1"/>
          </p:nvPr>
        </p:nvSpPr>
        <p:spPr>
          <a:xfrm>
            <a:off x="0" y="1142990"/>
            <a:ext cx="9144000" cy="4000510"/>
          </a:xfrm>
        </p:spPr>
        <p:txBody>
          <a:bodyPr>
            <a:normAutofit/>
          </a:bodyPr>
          <a:lstStyle/>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graphicFrame>
        <p:nvGraphicFramePr>
          <p:cNvPr id="7" name="Table 6"/>
          <p:cNvGraphicFramePr>
            <a:graphicFrameLocks noGrp="1"/>
          </p:cNvGraphicFramePr>
          <p:nvPr/>
        </p:nvGraphicFramePr>
        <p:xfrm>
          <a:off x="0" y="928676"/>
          <a:ext cx="9144000" cy="4214825"/>
        </p:xfrm>
        <a:graphic>
          <a:graphicData uri="http://schemas.openxmlformats.org/drawingml/2006/table">
            <a:tbl>
              <a:tblPr firstRow="1" bandRow="1">
                <a:tableStyleId>{5C22544A-7EE6-4342-B048-85BDC9FD1C3A}</a:tableStyleId>
              </a:tblPr>
              <a:tblGrid>
                <a:gridCol w="4572000"/>
                <a:gridCol w="4572000"/>
              </a:tblGrid>
              <a:tr h="842696">
                <a:tc>
                  <a:txBody>
                    <a:bodyPr/>
                    <a:lstStyle/>
                    <a:p>
                      <a:pPr algn="ctr"/>
                      <a:r>
                        <a:rPr lang="en-US" sz="2200" dirty="0" smtClean="0">
                          <a:latin typeface="Tahoma" pitchFamily="34" charset="0"/>
                          <a:ea typeface="Tahoma" pitchFamily="34" charset="0"/>
                          <a:cs typeface="Tahoma" pitchFamily="34" charset="0"/>
                        </a:rPr>
                        <a:t>CURRENT ACCOUNT </a:t>
                      </a:r>
                    </a:p>
                    <a:p>
                      <a:pPr algn="ctr"/>
                      <a:endParaRPr lang="en-US" sz="2200" dirty="0">
                        <a:latin typeface="Tahoma" pitchFamily="34" charset="0"/>
                        <a:ea typeface="Tahoma" pitchFamily="34" charset="0"/>
                        <a:cs typeface="Tahoma" pitchFamily="34" charset="0"/>
                      </a:endParaRPr>
                    </a:p>
                  </a:txBody>
                  <a:tcPr/>
                </a:tc>
                <a:tc>
                  <a:txBody>
                    <a:bodyPr/>
                    <a:lstStyle/>
                    <a:p>
                      <a:pPr algn="ctr"/>
                      <a:r>
                        <a:rPr kumimoji="0" lang="en-IN" sz="2200" b="1" kern="1200" dirty="0" smtClean="0">
                          <a:solidFill>
                            <a:schemeClr val="lt1"/>
                          </a:solidFill>
                          <a:latin typeface="Tahoma" pitchFamily="34" charset="0"/>
                          <a:ea typeface="Tahoma" pitchFamily="34" charset="0"/>
                          <a:cs typeface="Tahoma" pitchFamily="34" charset="0"/>
                        </a:rPr>
                        <a:t>CAPITAL ACCOUNT </a:t>
                      </a:r>
                      <a:endParaRPr lang="en-US" sz="2200" dirty="0">
                        <a:latin typeface="Tahoma" pitchFamily="34" charset="0"/>
                        <a:ea typeface="Tahoma" pitchFamily="34" charset="0"/>
                        <a:cs typeface="Tahoma" pitchFamily="34" charset="0"/>
                      </a:endParaRPr>
                    </a:p>
                  </a:txBody>
                  <a:tcPr/>
                </a:tc>
              </a:tr>
              <a:tr h="640449">
                <a:tc>
                  <a:txBody>
                    <a:bodyPr/>
                    <a:lstStyle/>
                    <a:p>
                      <a:r>
                        <a:rPr lang="en-US" sz="1600" dirty="0" smtClean="0">
                          <a:latin typeface="Tahoma" pitchFamily="34" charset="0"/>
                          <a:ea typeface="Tahoma" pitchFamily="34" charset="0"/>
                          <a:cs typeface="Tahoma" pitchFamily="34" charset="0"/>
                        </a:rPr>
                        <a:t>Machinery imported by Resident on normal credit terms</a:t>
                      </a:r>
                      <a:endParaRPr lang="en-US"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600" kern="1200" dirty="0" smtClean="0">
                          <a:solidFill>
                            <a:schemeClr val="dk1"/>
                          </a:solidFill>
                          <a:latin typeface="Tahoma" pitchFamily="34" charset="0"/>
                          <a:ea typeface="Tahoma" pitchFamily="34" charset="0"/>
                          <a:cs typeface="Tahoma" pitchFamily="34" charset="0"/>
                        </a:rPr>
                        <a:t>Machinery imported on instalment basis or EMI</a:t>
                      </a:r>
                      <a:endParaRPr kumimoji="0" lang="en-US" sz="1600" kern="1200" dirty="0" smtClean="0">
                        <a:solidFill>
                          <a:schemeClr val="dk1"/>
                        </a:solidFill>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a:txBody>
                  <a:tcPr/>
                </a:tc>
              </a:tr>
              <a:tr h="570941">
                <a:tc>
                  <a:txBody>
                    <a:bodyPr/>
                    <a:lstStyle/>
                    <a:p>
                      <a:r>
                        <a:rPr lang="en-US" sz="1600" dirty="0" smtClean="0">
                          <a:latin typeface="Tahoma" pitchFamily="34" charset="0"/>
                          <a:ea typeface="Tahoma" pitchFamily="34" charset="0"/>
                          <a:cs typeface="Tahoma" pitchFamily="34" charset="0"/>
                        </a:rPr>
                        <a:t>Payment of Guarantee Fee to non-resident</a:t>
                      </a:r>
                      <a:endParaRPr lang="en-US" sz="1600" dirty="0">
                        <a:latin typeface="Tahoma" pitchFamily="34" charset="0"/>
                        <a:ea typeface="Tahoma" pitchFamily="34" charset="0"/>
                        <a:cs typeface="Tahoma" pitchFamily="34" charset="0"/>
                      </a:endParaRPr>
                    </a:p>
                  </a:txBody>
                  <a:tcPr/>
                </a:tc>
                <a:tc>
                  <a:txBody>
                    <a:bodyPr/>
                    <a:lstStyle/>
                    <a:p>
                      <a:r>
                        <a:rPr kumimoji="0" lang="en-IN" sz="1600" kern="1200" dirty="0" smtClean="0">
                          <a:solidFill>
                            <a:schemeClr val="dk1"/>
                          </a:solidFill>
                          <a:latin typeface="Tahoma" pitchFamily="34" charset="0"/>
                          <a:ea typeface="Tahoma" pitchFamily="34" charset="0"/>
                          <a:cs typeface="Tahoma" pitchFamily="34" charset="0"/>
                        </a:rPr>
                        <a:t>Guarantee provided by a Resident outside India</a:t>
                      </a:r>
                      <a:endParaRPr lang="en-US" sz="1600" dirty="0">
                        <a:latin typeface="Tahoma" pitchFamily="34" charset="0"/>
                        <a:ea typeface="Tahoma" pitchFamily="34" charset="0"/>
                        <a:cs typeface="Tahoma" pitchFamily="34" charset="0"/>
                      </a:endParaRPr>
                    </a:p>
                  </a:txBody>
                  <a:tcPr/>
                </a:tc>
              </a:tr>
              <a:tr h="474020">
                <a:tc>
                  <a:txBody>
                    <a:bodyPr/>
                    <a:lstStyle/>
                    <a:p>
                      <a:r>
                        <a:rPr lang="en-US" sz="1600" dirty="0" smtClean="0">
                          <a:latin typeface="Tahoma" pitchFamily="34" charset="0"/>
                          <a:ea typeface="Tahoma" pitchFamily="34" charset="0"/>
                          <a:cs typeface="Tahoma" pitchFamily="34" charset="0"/>
                        </a:rPr>
                        <a:t>House rental payments</a:t>
                      </a:r>
                      <a:endParaRPr lang="en-US" sz="1600" dirty="0">
                        <a:latin typeface="Tahoma" pitchFamily="34" charset="0"/>
                        <a:ea typeface="Tahoma" pitchFamily="34" charset="0"/>
                        <a:cs typeface="Tahoma" pitchFamily="34" charset="0"/>
                      </a:endParaRPr>
                    </a:p>
                  </a:txBody>
                  <a:tcPr/>
                </a:tc>
                <a:tc>
                  <a:txBody>
                    <a:bodyPr/>
                    <a:lstStyle/>
                    <a:p>
                      <a:r>
                        <a:rPr kumimoji="0" lang="en-IN" sz="1600" kern="1200" dirty="0" smtClean="0">
                          <a:solidFill>
                            <a:schemeClr val="dk1"/>
                          </a:solidFill>
                          <a:latin typeface="Tahoma" pitchFamily="34" charset="0"/>
                          <a:ea typeface="Tahoma" pitchFamily="34" charset="0"/>
                          <a:cs typeface="Tahoma" pitchFamily="34" charset="0"/>
                        </a:rPr>
                        <a:t>Purchase of foreign Immovable property</a:t>
                      </a:r>
                      <a:endParaRPr lang="en-US" sz="1600" dirty="0">
                        <a:latin typeface="Tahoma" pitchFamily="34" charset="0"/>
                        <a:ea typeface="Tahoma" pitchFamily="34" charset="0"/>
                        <a:cs typeface="Tahoma" pitchFamily="34" charset="0"/>
                      </a:endParaRPr>
                    </a:p>
                  </a:txBody>
                  <a:tcPr/>
                </a:tc>
              </a:tr>
              <a:tr h="692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ahoma" pitchFamily="34" charset="0"/>
                          <a:ea typeface="Tahoma" pitchFamily="34" charset="0"/>
                          <a:cs typeface="Tahoma" pitchFamily="34" charset="0"/>
                        </a:rPr>
                        <a:t>Gold imported into India</a:t>
                      </a:r>
                      <a:endParaRPr lang="en-US" sz="1600" dirty="0">
                        <a:latin typeface="Tahoma" pitchFamily="34" charset="0"/>
                        <a:ea typeface="Tahoma" pitchFamily="34" charset="0"/>
                        <a:cs typeface="Tahoma" pitchFamily="34" charset="0"/>
                      </a:endParaRPr>
                    </a:p>
                  </a:txBody>
                  <a:tcPr/>
                </a:tc>
                <a:tc>
                  <a:txBody>
                    <a:bodyPr/>
                    <a:lstStyle/>
                    <a:p>
                      <a:r>
                        <a:rPr kumimoji="0" lang="en-IN" sz="1600" kern="1200" dirty="0" smtClean="0">
                          <a:solidFill>
                            <a:schemeClr val="dk1"/>
                          </a:solidFill>
                          <a:latin typeface="Tahoma" pitchFamily="34" charset="0"/>
                          <a:ea typeface="Tahoma" pitchFamily="34" charset="0"/>
                          <a:cs typeface="Tahoma" pitchFamily="34" charset="0"/>
                        </a:rPr>
                        <a:t>Gold purchased and kept in locker abroad</a:t>
                      </a:r>
                      <a:endParaRPr lang="en-US" sz="1600" dirty="0">
                        <a:latin typeface="Tahoma" pitchFamily="34" charset="0"/>
                        <a:ea typeface="Tahoma" pitchFamily="34" charset="0"/>
                        <a:cs typeface="Tahoma" pitchFamily="34" charset="0"/>
                      </a:endParaRPr>
                    </a:p>
                  </a:txBody>
                  <a:tcPr/>
                </a:tc>
              </a:tr>
              <a:tr h="9939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ahoma" pitchFamily="34" charset="0"/>
                          <a:ea typeface="Tahoma" pitchFamily="34" charset="0"/>
                          <a:cs typeface="Tahoma" pitchFamily="34" charset="0"/>
                        </a:rPr>
                        <a:t>Interest payments</a:t>
                      </a:r>
                    </a:p>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600" kern="1200" dirty="0" smtClean="0">
                          <a:solidFill>
                            <a:schemeClr val="dk1"/>
                          </a:solidFill>
                          <a:latin typeface="Tahoma" pitchFamily="34" charset="0"/>
                          <a:ea typeface="Tahoma" pitchFamily="34" charset="0"/>
                          <a:cs typeface="Tahoma" pitchFamily="34" charset="0"/>
                        </a:rPr>
                        <a:t>Loans taken abroad</a:t>
                      </a: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800" dirty="0" smtClean="0"/>
              <a:t>SUPPLIERS' CREDIT AND BUYERS' CREDIT</a:t>
            </a:r>
            <a:endParaRPr lang="en-US" sz="26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142990"/>
            <a:ext cx="9144000" cy="4000510"/>
          </a:xfrm>
        </p:spPr>
        <p:txBody>
          <a:bodyPr>
            <a:noAutofit/>
          </a:bodyPr>
          <a:lstStyle/>
          <a:p>
            <a:r>
              <a:rPr lang="en-US" sz="1530" dirty="0" smtClean="0">
                <a:latin typeface="Tahoma" pitchFamily="34" charset="0"/>
                <a:ea typeface="Tahoma" pitchFamily="34" charset="0"/>
                <a:cs typeface="Tahoma" pitchFamily="34" charset="0"/>
              </a:rPr>
              <a:t>Trade Credits refer to the credits extended by the overseas supplier, bank and financial institution for maturity up to five years for imports into India. Suppliers' credit relates to the credit for imports into India extended by the overseas supplier, while buyers' credit refers to loans for payment of imports into India arranged by the importer from overseas bank or financial institution. </a:t>
            </a:r>
          </a:p>
          <a:p>
            <a:r>
              <a:rPr lang="en-US" sz="1530" dirty="0" smtClean="0">
                <a:latin typeface="Tahoma" pitchFamily="34" charset="0"/>
                <a:ea typeface="Tahoma" pitchFamily="34" charset="0"/>
                <a:cs typeface="Tahoma" pitchFamily="34" charset="0"/>
              </a:rPr>
              <a:t>The available routes of raising Trade Credit are - (a) </a:t>
            </a:r>
            <a:r>
              <a:rPr lang="en-US" sz="1530" b="1" dirty="0" smtClean="0">
                <a:latin typeface="Tahoma" pitchFamily="34" charset="0"/>
                <a:ea typeface="Tahoma" pitchFamily="34" charset="0"/>
                <a:cs typeface="Tahoma" pitchFamily="34" charset="0"/>
              </a:rPr>
              <a:t>Automatic Route: </a:t>
            </a:r>
            <a:r>
              <a:rPr lang="en-US" sz="1530" dirty="0" smtClean="0">
                <a:latin typeface="Tahoma" pitchFamily="34" charset="0"/>
                <a:ea typeface="Tahoma" pitchFamily="34" charset="0"/>
                <a:cs typeface="Tahoma" pitchFamily="34" charset="0"/>
              </a:rPr>
              <a:t>ADs are permitted to approve trade credit for import of non-capital and capital goods up to USD 20 million or equivalent per import transaction (b) </a:t>
            </a:r>
            <a:r>
              <a:rPr lang="en-US" sz="1530" b="1" dirty="0" smtClean="0">
                <a:latin typeface="Tahoma" pitchFamily="34" charset="0"/>
                <a:ea typeface="Tahoma" pitchFamily="34" charset="0"/>
                <a:cs typeface="Tahoma" pitchFamily="34" charset="0"/>
              </a:rPr>
              <a:t>Approval Route: </a:t>
            </a:r>
            <a:r>
              <a:rPr lang="en-US" sz="1530" dirty="0" smtClean="0">
                <a:latin typeface="Tahoma" pitchFamily="34" charset="0"/>
                <a:ea typeface="Tahoma" pitchFamily="34" charset="0"/>
                <a:cs typeface="Tahoma" pitchFamily="34" charset="0"/>
              </a:rPr>
              <a:t>The proposals involving trade credit for import of non-capital and capital goods beyond USD 20 million or equivalent per import transaction are considered by the RBI.</a:t>
            </a:r>
          </a:p>
          <a:p>
            <a:r>
              <a:rPr lang="en-US" sz="1530" dirty="0" smtClean="0">
                <a:latin typeface="Tahoma" pitchFamily="34" charset="0"/>
                <a:ea typeface="Tahoma" pitchFamily="34" charset="0"/>
                <a:cs typeface="Tahoma" pitchFamily="34" charset="0"/>
              </a:rPr>
              <a:t>Maturity prescriptions for trade credit are same under the automatic and approval routes. For the non-capital goods, the maturity period is up to one year from the date of shipment or the operating cycle whichever is less. For capital goods, the maturity period is up to five years from the date of shipment. For trade credit up to five years, the </a:t>
            </a:r>
            <a:r>
              <a:rPr lang="en-US" sz="1530" i="1" dirty="0" err="1" smtClean="0">
                <a:latin typeface="Tahoma" pitchFamily="34" charset="0"/>
                <a:ea typeface="Tahoma" pitchFamily="34" charset="0"/>
                <a:cs typeface="Tahoma" pitchFamily="34" charset="0"/>
              </a:rPr>
              <a:t>ab</a:t>
            </a:r>
            <a:r>
              <a:rPr lang="en-US" sz="1530" i="1" dirty="0" smtClean="0">
                <a:latin typeface="Tahoma" pitchFamily="34" charset="0"/>
                <a:ea typeface="Tahoma" pitchFamily="34" charset="0"/>
                <a:cs typeface="Tahoma" pitchFamily="34" charset="0"/>
              </a:rPr>
              <a:t> initio</a:t>
            </a:r>
            <a:r>
              <a:rPr lang="en-US" sz="1530" dirty="0" smtClean="0">
                <a:latin typeface="Tahoma" pitchFamily="34" charset="0"/>
                <a:ea typeface="Tahoma" pitchFamily="34" charset="0"/>
                <a:cs typeface="Tahoma" pitchFamily="34" charset="0"/>
              </a:rPr>
              <a:t> contract period should be 6 (six) months. </a:t>
            </a:r>
          </a:p>
          <a:p>
            <a:r>
              <a:rPr lang="en-US" sz="1530" dirty="0" smtClean="0">
                <a:latin typeface="Tahoma" pitchFamily="34" charset="0"/>
                <a:ea typeface="Tahoma" pitchFamily="34" charset="0"/>
                <a:cs typeface="Tahoma" pitchFamily="34" charset="0"/>
              </a:rPr>
              <a:t>The all-in-cost ceiling for raising Trade Credit is 350 basis points over 6 months LIBOR (for the respective currency of credit or applicable benchmark). The all-in-cost include arranger fee, upfront fee, management fee, handling/processing charges, out of pocket and legal expenses.</a:t>
            </a:r>
          </a:p>
          <a:p>
            <a:endParaRPr lang="en-US" sz="1600" dirty="0" smtClean="0">
              <a:latin typeface="Tahoma" pitchFamily="34" charset="0"/>
              <a:ea typeface="Tahoma" pitchFamily="34" charset="0"/>
              <a:cs typeface="Tahoma" pitchFamily="34" charset="0"/>
            </a:endParaRP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6</a:t>
            </a:fld>
            <a:endParaRPr lang="en-IN" altLang="en-US" dirty="0">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IN" sz="2800" dirty="0" smtClean="0"/>
              <a:t>CURRENT ACCOUNT TRANSACTIONS </a:t>
            </a:r>
            <a:endParaRPr lang="en-US" sz="26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142990"/>
            <a:ext cx="9144000" cy="4000510"/>
          </a:xfrm>
        </p:spPr>
        <p:txBody>
          <a:bodyPr>
            <a:noAutofit/>
          </a:bodyPr>
          <a:lstStyle/>
          <a:p>
            <a:r>
              <a:rPr lang="en-IN" sz="1600" dirty="0" smtClean="0">
                <a:latin typeface="Tahoma" pitchFamily="34" charset="0"/>
                <a:ea typeface="Tahoma" pitchFamily="34" charset="0"/>
                <a:cs typeface="Tahoma" pitchFamily="34" charset="0"/>
              </a:rPr>
              <a:t>Section 5 prescribes that any person may sell or draw foreign exchange to or from an authorised person if such sale or </a:t>
            </a:r>
            <a:r>
              <a:rPr lang="en-IN" sz="1600" dirty="0" err="1" smtClean="0">
                <a:latin typeface="Tahoma" pitchFamily="34" charset="0"/>
                <a:ea typeface="Tahoma" pitchFamily="34" charset="0"/>
                <a:cs typeface="Tahoma" pitchFamily="34" charset="0"/>
              </a:rPr>
              <a:t>drawal</a:t>
            </a:r>
            <a:r>
              <a:rPr lang="en-IN" sz="1600" dirty="0" smtClean="0">
                <a:latin typeface="Tahoma" pitchFamily="34" charset="0"/>
                <a:ea typeface="Tahoma" pitchFamily="34" charset="0"/>
                <a:cs typeface="Tahoma" pitchFamily="34" charset="0"/>
              </a:rPr>
              <a:t> is a current account transaction unless restricted by Central Government in terms of FEM (Current Account Transactions) Rules, 2000. </a:t>
            </a:r>
          </a:p>
          <a:p>
            <a:r>
              <a:rPr lang="en-IN" sz="1600" dirty="0" smtClean="0">
                <a:latin typeface="Tahoma" pitchFamily="34" charset="0"/>
                <a:ea typeface="Tahoma" pitchFamily="34" charset="0"/>
                <a:cs typeface="Tahoma" pitchFamily="34" charset="0"/>
              </a:rPr>
              <a:t>Drawal of foreign exchange by any person for the following purpose is prohibited, namely</a:t>
            </a:r>
            <a:endParaRPr lang="en-US" sz="160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600" dirty="0" smtClean="0">
                <a:latin typeface="Tahoma" pitchFamily="34" charset="0"/>
                <a:ea typeface="Tahoma" pitchFamily="34" charset="0"/>
                <a:cs typeface="Tahoma" pitchFamily="34" charset="0"/>
              </a:rPr>
              <a:t>(a) a transaction specified in the Schedule I; or</a:t>
            </a:r>
            <a:endParaRPr lang="en-US" sz="160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600" dirty="0" smtClean="0">
                <a:latin typeface="Tahoma" pitchFamily="34" charset="0"/>
                <a:ea typeface="Tahoma" pitchFamily="34" charset="0"/>
                <a:cs typeface="Tahoma" pitchFamily="34" charset="0"/>
              </a:rPr>
              <a:t>(b) a travel to Nepal and/or Bhutan; or</a:t>
            </a:r>
            <a:endParaRPr lang="en-US" sz="160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600" dirty="0" smtClean="0">
                <a:latin typeface="Tahoma" pitchFamily="34" charset="0"/>
                <a:ea typeface="Tahoma" pitchFamily="34" charset="0"/>
                <a:cs typeface="Tahoma" pitchFamily="34" charset="0"/>
              </a:rPr>
              <a:t>(c) a transaction with a person resident in Nepal or Bhutan :</a:t>
            </a:r>
            <a:endParaRPr lang="en-US" sz="1600" dirty="0" smtClean="0">
              <a:latin typeface="Tahoma" pitchFamily="34" charset="0"/>
              <a:ea typeface="Tahoma" pitchFamily="34" charset="0"/>
              <a:cs typeface="Tahoma" pitchFamily="34" charset="0"/>
            </a:endParaRPr>
          </a:p>
          <a:p>
            <a:r>
              <a:rPr lang="en-IN" sz="1600" b="1" dirty="0" smtClean="0">
                <a:latin typeface="Tahoma" pitchFamily="34" charset="0"/>
                <a:ea typeface="Tahoma" pitchFamily="34" charset="0"/>
                <a:cs typeface="Tahoma" pitchFamily="34" charset="0"/>
              </a:rPr>
              <a:t>Provided</a:t>
            </a:r>
            <a:r>
              <a:rPr lang="en-IN" sz="1600" dirty="0" smtClean="0">
                <a:latin typeface="Tahoma" pitchFamily="34" charset="0"/>
                <a:ea typeface="Tahoma" pitchFamily="34" charset="0"/>
                <a:cs typeface="Tahoma" pitchFamily="34" charset="0"/>
              </a:rPr>
              <a:t> that the prohibition in clause (c) may be exempted by RBI subject to such terms and conditions as it may consider necessary to stipulate by special or general order. </a:t>
            </a:r>
          </a:p>
          <a:p>
            <a:r>
              <a:rPr lang="en-IN" sz="1600" dirty="0" smtClean="0">
                <a:latin typeface="Tahoma" pitchFamily="34" charset="0"/>
                <a:ea typeface="Tahoma" pitchFamily="34" charset="0"/>
                <a:cs typeface="Tahoma" pitchFamily="34" charset="0"/>
              </a:rPr>
              <a:t>No person shall draw foreign exchange for a transaction included in the Schedule II without prior approval of the Government of India. However, the payment can be made out of funds held in Resident Foreign Currency (RFC) Account of the remitter.  </a:t>
            </a:r>
          </a:p>
          <a:p>
            <a:r>
              <a:rPr lang="en-IN" sz="1600" dirty="0" smtClean="0">
                <a:latin typeface="Tahoma" pitchFamily="34" charset="0"/>
                <a:ea typeface="Tahoma" pitchFamily="34" charset="0"/>
                <a:cs typeface="Tahoma" pitchFamily="34" charset="0"/>
              </a:rPr>
              <a:t>Every </a:t>
            </a:r>
            <a:r>
              <a:rPr lang="en-IN" sz="1600" dirty="0" err="1" smtClean="0">
                <a:latin typeface="Tahoma" pitchFamily="34" charset="0"/>
                <a:ea typeface="Tahoma" pitchFamily="34" charset="0"/>
                <a:cs typeface="Tahoma" pitchFamily="34" charset="0"/>
              </a:rPr>
              <a:t>drawal</a:t>
            </a:r>
            <a:r>
              <a:rPr lang="en-IN" sz="1600" dirty="0" smtClean="0">
                <a:latin typeface="Tahoma" pitchFamily="34" charset="0"/>
                <a:ea typeface="Tahoma" pitchFamily="34" charset="0"/>
                <a:cs typeface="Tahoma" pitchFamily="34" charset="0"/>
              </a:rPr>
              <a:t> of foreign exchange for transactions included in Schedule III shall be governed as provided therein. However restrictions as provided Schedule III does not apply to the use of International Credit Card for making payment by a person towards meeting expenses while such person is on a visit outside India.</a:t>
            </a: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7</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b="0" dirty="0" smtClean="0">
                <a:latin typeface="Tahoma" pitchFamily="34" charset="0"/>
                <a:ea typeface="Tahoma" pitchFamily="34" charset="0"/>
                <a:cs typeface="Tahoma" pitchFamily="34" charset="0"/>
              </a:rPr>
              <a:t>Prohibited current account transactions - Schedule I of FEM (Current Account Transactions) Rules, 2000 </a:t>
            </a:r>
            <a:endParaRPr lang="en-US" sz="2600" b="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142990"/>
            <a:ext cx="9144000" cy="4000510"/>
          </a:xfrm>
        </p:spPr>
        <p:txBody>
          <a:bodyPr>
            <a:noAutofit/>
          </a:bodyPr>
          <a:lstStyle/>
          <a:p>
            <a:r>
              <a:rPr lang="en-US" sz="1800" dirty="0" smtClean="0">
                <a:latin typeface="Tahoma" pitchFamily="34" charset="0"/>
                <a:ea typeface="Tahoma" pitchFamily="34" charset="0"/>
                <a:cs typeface="Tahoma" pitchFamily="34" charset="0"/>
              </a:rPr>
              <a:t>Remittance out of lottery winnings.</a:t>
            </a:r>
          </a:p>
          <a:p>
            <a:r>
              <a:rPr lang="en-US" sz="1800" dirty="0" smtClean="0">
                <a:latin typeface="Tahoma" pitchFamily="34" charset="0"/>
                <a:ea typeface="Tahoma" pitchFamily="34" charset="0"/>
                <a:cs typeface="Tahoma" pitchFamily="34" charset="0"/>
              </a:rPr>
              <a:t>Remittance of income from racing/riding etc. or any other hobby.</a:t>
            </a:r>
          </a:p>
          <a:p>
            <a:r>
              <a:rPr lang="en-US" sz="1800" dirty="0" smtClean="0">
                <a:latin typeface="Tahoma" pitchFamily="34" charset="0"/>
                <a:ea typeface="Tahoma" pitchFamily="34" charset="0"/>
                <a:cs typeface="Tahoma" pitchFamily="34" charset="0"/>
              </a:rPr>
              <a:t>Remittance for purchase of lottery tickets, banned/prescribed magazines, football pools, sweepstakes, etc.</a:t>
            </a:r>
          </a:p>
          <a:p>
            <a:r>
              <a:rPr lang="en-US" sz="1800" dirty="0" smtClean="0">
                <a:latin typeface="Tahoma" pitchFamily="34" charset="0"/>
                <a:ea typeface="Tahoma" pitchFamily="34" charset="0"/>
                <a:cs typeface="Tahoma" pitchFamily="34" charset="0"/>
              </a:rPr>
              <a:t>Payment of commission on exports made towards equity investment in Joint Ventures/Wholly Owned Subsidiaries abroad of Indian companies.</a:t>
            </a:r>
          </a:p>
          <a:p>
            <a:r>
              <a:rPr lang="en-US" sz="1800" dirty="0" smtClean="0">
                <a:latin typeface="Tahoma" pitchFamily="34" charset="0"/>
                <a:ea typeface="Tahoma" pitchFamily="34" charset="0"/>
                <a:cs typeface="Tahoma" pitchFamily="34" charset="0"/>
              </a:rPr>
              <a:t>Remittance of dividend by any company to which the requirement of dividend balancing is applicable.</a:t>
            </a:r>
          </a:p>
          <a:p>
            <a:r>
              <a:rPr lang="en-US" sz="1800" dirty="0" smtClean="0">
                <a:latin typeface="Tahoma" pitchFamily="34" charset="0"/>
                <a:ea typeface="Tahoma" pitchFamily="34" charset="0"/>
                <a:cs typeface="Tahoma" pitchFamily="34" charset="0"/>
              </a:rPr>
              <a:t>Payment of commission on exports under Rupee State Credit Route, except commission up to 10% of invoice value of exports of tea and tobacco.</a:t>
            </a:r>
          </a:p>
          <a:p>
            <a:r>
              <a:rPr lang="en-US" sz="1800" dirty="0" smtClean="0">
                <a:latin typeface="Tahoma" pitchFamily="34" charset="0"/>
                <a:ea typeface="Tahoma" pitchFamily="34" charset="0"/>
                <a:cs typeface="Tahoma" pitchFamily="34" charset="0"/>
              </a:rPr>
              <a:t>Payment related to "Call Back Services" of telephones.</a:t>
            </a:r>
          </a:p>
          <a:p>
            <a:r>
              <a:rPr lang="en-US" sz="1800" dirty="0" smtClean="0">
                <a:latin typeface="Tahoma" pitchFamily="34" charset="0"/>
                <a:ea typeface="Tahoma" pitchFamily="34" charset="0"/>
                <a:cs typeface="Tahoma" pitchFamily="34" charset="0"/>
              </a:rPr>
              <a:t>Remittance of interest income on funds held in Non-Resident Special Rupee (Account) Scheme.</a:t>
            </a:r>
            <a:endParaRPr lang="en-US" sz="18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8</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b="0" dirty="0" smtClean="0">
                <a:latin typeface="Tahoma" pitchFamily="34" charset="0"/>
                <a:ea typeface="Tahoma" pitchFamily="34" charset="0"/>
                <a:cs typeface="Tahoma" pitchFamily="34" charset="0"/>
              </a:rPr>
              <a:t>Remittances requiring prior approval of GOI- Schedule II of FEM (Current Account Transactions) Rules, 2000 </a:t>
            </a:r>
            <a:endParaRPr lang="en-US" sz="2600" b="0" dirty="0">
              <a:latin typeface="Tahoma" pitchFamily="34" charset="0"/>
              <a:ea typeface="Tahoma" pitchFamily="34" charset="0"/>
              <a:cs typeface="Tahoma" pitchFamily="34" charset="0"/>
            </a:endParaRPr>
          </a:p>
        </p:txBody>
      </p:sp>
      <p:graphicFrame>
        <p:nvGraphicFramePr>
          <p:cNvPr id="7" name="Content Placeholder 6"/>
          <p:cNvGraphicFramePr>
            <a:graphicFrameLocks noGrp="1"/>
          </p:cNvGraphicFramePr>
          <p:nvPr>
            <p:ph idx="1"/>
          </p:nvPr>
        </p:nvGraphicFramePr>
        <p:xfrm>
          <a:off x="0" y="1143000"/>
          <a:ext cx="9144000" cy="4677664"/>
        </p:xfrm>
        <a:graphic>
          <a:graphicData uri="http://schemas.openxmlformats.org/drawingml/2006/table">
            <a:tbl>
              <a:tblPr firstRow="1" bandRow="1">
                <a:tableStyleId>{5C22544A-7EE6-4342-B048-85BDC9FD1C3A}</a:tableStyleId>
              </a:tblPr>
              <a:tblGrid>
                <a:gridCol w="4572000"/>
                <a:gridCol w="4572000"/>
              </a:tblGrid>
              <a:tr h="370840">
                <a:tc>
                  <a:txBody>
                    <a:bodyPr/>
                    <a:lstStyle/>
                    <a:p>
                      <a:pPr algn="ctr">
                        <a:lnSpc>
                          <a:spcPct val="115000"/>
                        </a:lnSpc>
                        <a:spcAft>
                          <a:spcPts val="0"/>
                        </a:spcAft>
                      </a:pPr>
                      <a:r>
                        <a:rPr lang="en-US" sz="1200" i="1" dirty="0">
                          <a:solidFill>
                            <a:srgbClr val="3E3E3E"/>
                          </a:solidFill>
                          <a:latin typeface="Times New Roman"/>
                          <a:ea typeface="Times New Roman"/>
                          <a:cs typeface="Times New Roman"/>
                        </a:rPr>
                        <a:t>Purpose of Remittance</a:t>
                      </a:r>
                      <a:endParaRPr lang="en-US" sz="1400" dirty="0">
                        <a:latin typeface="Tahoma"/>
                        <a:ea typeface="Calibri"/>
                        <a:cs typeface="Times New Roman"/>
                      </a:endParaRPr>
                    </a:p>
                  </a:txBody>
                  <a:tcPr marL="38100" marR="38100" marT="38100" marB="38100"/>
                </a:tc>
                <a:tc>
                  <a:txBody>
                    <a:bodyPr/>
                    <a:lstStyle/>
                    <a:p>
                      <a:pPr algn="ctr">
                        <a:lnSpc>
                          <a:spcPct val="115000"/>
                        </a:lnSpc>
                        <a:spcAft>
                          <a:spcPts val="0"/>
                        </a:spcAft>
                      </a:pPr>
                      <a:r>
                        <a:rPr lang="en-US" sz="1200" i="1">
                          <a:solidFill>
                            <a:srgbClr val="3E3E3E"/>
                          </a:solidFill>
                          <a:latin typeface="Times New Roman"/>
                          <a:ea typeface="Times New Roman"/>
                          <a:cs typeface="Times New Roman"/>
                        </a:rPr>
                        <a:t>Ministry/Department of Govt. of India whose approval is required</a:t>
                      </a:r>
                      <a:endParaRPr lang="en-US" sz="1400">
                        <a:latin typeface="Tahoma"/>
                        <a:ea typeface="Calibri"/>
                        <a:cs typeface="Times New Roman"/>
                      </a:endParaRPr>
                    </a:p>
                  </a:txBody>
                  <a:tcPr marL="38100" marR="38100" marT="38100" marB="38100"/>
                </a:tc>
              </a:tr>
              <a:tr h="370840">
                <a:tc>
                  <a:txBody>
                    <a:bodyPr/>
                    <a:lstStyle/>
                    <a:p>
                      <a:pPr algn="just">
                        <a:lnSpc>
                          <a:spcPct val="115000"/>
                        </a:lnSpc>
                        <a:spcAft>
                          <a:spcPts val="0"/>
                        </a:spcAft>
                      </a:pPr>
                      <a:r>
                        <a:rPr lang="en-US" sz="1600" dirty="0">
                          <a:solidFill>
                            <a:srgbClr val="3E3E3E"/>
                          </a:solidFill>
                          <a:latin typeface="Tahoma" pitchFamily="34" charset="0"/>
                          <a:ea typeface="Tahoma" pitchFamily="34" charset="0"/>
                          <a:cs typeface="Tahoma" pitchFamily="34" charset="0"/>
                        </a:rPr>
                        <a:t>1. Cultural Tours</a:t>
                      </a:r>
                      <a:endParaRPr lang="en-US" sz="1600" dirty="0">
                        <a:latin typeface="Tahoma" pitchFamily="34" charset="0"/>
                        <a:ea typeface="Tahoma" pitchFamily="34" charset="0"/>
                        <a:cs typeface="Tahoma" pitchFamily="34" charset="0"/>
                      </a:endParaRPr>
                    </a:p>
                  </a:txBody>
                  <a:tcPr marL="38100" marR="38100" marT="38100" marB="38100"/>
                </a:tc>
                <a:tc>
                  <a:txBody>
                    <a:bodyPr/>
                    <a:lstStyle/>
                    <a:p>
                      <a:pPr algn="just">
                        <a:lnSpc>
                          <a:spcPct val="115000"/>
                        </a:lnSpc>
                        <a:spcAft>
                          <a:spcPts val="0"/>
                        </a:spcAft>
                      </a:pPr>
                      <a:r>
                        <a:rPr lang="en-US" sz="1600">
                          <a:solidFill>
                            <a:srgbClr val="3E3E3E"/>
                          </a:solidFill>
                          <a:latin typeface="Tahoma" pitchFamily="34" charset="0"/>
                          <a:ea typeface="Tahoma" pitchFamily="34" charset="0"/>
                          <a:cs typeface="Tahoma" pitchFamily="34" charset="0"/>
                        </a:rPr>
                        <a:t>Ministry of Human Resources Development, (Department of Education and Culture)</a:t>
                      </a:r>
                      <a:endParaRPr lang="en-US" sz="1600">
                        <a:latin typeface="Tahoma" pitchFamily="34" charset="0"/>
                        <a:ea typeface="Tahoma" pitchFamily="34" charset="0"/>
                        <a:cs typeface="Tahoma" pitchFamily="34" charset="0"/>
                      </a:endParaRPr>
                    </a:p>
                  </a:txBody>
                  <a:tcPr marL="38100" marR="38100" marT="38100" marB="38100"/>
                </a:tc>
              </a:tr>
              <a:tr h="370840">
                <a:tc>
                  <a:txBody>
                    <a:bodyPr/>
                    <a:lstStyle/>
                    <a:p>
                      <a:pPr algn="just">
                        <a:lnSpc>
                          <a:spcPct val="115000"/>
                        </a:lnSpc>
                        <a:spcAft>
                          <a:spcPts val="0"/>
                        </a:spcAft>
                      </a:pPr>
                      <a:r>
                        <a:rPr lang="en-US" sz="1600" dirty="0">
                          <a:solidFill>
                            <a:srgbClr val="3E3E3E"/>
                          </a:solidFill>
                          <a:latin typeface="Tahoma" pitchFamily="34" charset="0"/>
                          <a:ea typeface="Tahoma" pitchFamily="34" charset="0"/>
                          <a:cs typeface="Tahoma" pitchFamily="34" charset="0"/>
                        </a:rPr>
                        <a:t>2. Advertisement in foreign print media for the purposes other than promotion of tourism, foreign investments and international bidding (exceeding USD 10,000) by a State Government and its Public Sector Undertakings</a:t>
                      </a:r>
                      <a:endParaRPr lang="en-US" sz="1600" dirty="0">
                        <a:latin typeface="Tahoma" pitchFamily="34" charset="0"/>
                        <a:ea typeface="Tahoma" pitchFamily="34" charset="0"/>
                        <a:cs typeface="Tahoma" pitchFamily="34" charset="0"/>
                      </a:endParaRPr>
                    </a:p>
                  </a:txBody>
                  <a:tcPr marL="38100" marR="38100" marT="38100" marB="38100"/>
                </a:tc>
                <a:tc>
                  <a:txBody>
                    <a:bodyPr/>
                    <a:lstStyle/>
                    <a:p>
                      <a:pPr algn="just">
                        <a:lnSpc>
                          <a:spcPct val="115000"/>
                        </a:lnSpc>
                        <a:spcAft>
                          <a:spcPts val="0"/>
                        </a:spcAft>
                      </a:pPr>
                      <a:r>
                        <a:rPr lang="en-US" sz="1600">
                          <a:solidFill>
                            <a:srgbClr val="3E3E3E"/>
                          </a:solidFill>
                          <a:latin typeface="Tahoma" pitchFamily="34" charset="0"/>
                          <a:ea typeface="Tahoma" pitchFamily="34" charset="0"/>
                          <a:cs typeface="Tahoma" pitchFamily="34" charset="0"/>
                        </a:rPr>
                        <a:t>Ministry of Finance, (Department of Economic Affairs)</a:t>
                      </a:r>
                      <a:endParaRPr lang="en-US" sz="1600">
                        <a:latin typeface="Tahoma" pitchFamily="34" charset="0"/>
                        <a:ea typeface="Tahoma" pitchFamily="34" charset="0"/>
                        <a:cs typeface="Tahoma" pitchFamily="34" charset="0"/>
                      </a:endParaRPr>
                    </a:p>
                  </a:txBody>
                  <a:tcPr marL="38100" marR="38100" marT="38100" marB="38100"/>
                </a:tc>
              </a:tr>
              <a:tr h="370840">
                <a:tc>
                  <a:txBody>
                    <a:bodyPr/>
                    <a:lstStyle/>
                    <a:p>
                      <a:pPr algn="just">
                        <a:lnSpc>
                          <a:spcPct val="115000"/>
                        </a:lnSpc>
                        <a:spcAft>
                          <a:spcPts val="0"/>
                        </a:spcAft>
                      </a:pPr>
                      <a:r>
                        <a:rPr lang="en-US" sz="1600" dirty="0">
                          <a:solidFill>
                            <a:srgbClr val="3E3E3E"/>
                          </a:solidFill>
                          <a:latin typeface="Tahoma" pitchFamily="34" charset="0"/>
                          <a:ea typeface="Tahoma" pitchFamily="34" charset="0"/>
                          <a:cs typeface="Tahoma" pitchFamily="34" charset="0"/>
                        </a:rPr>
                        <a:t>3. Remittance of freight of vessel chartered by a PSU</a:t>
                      </a:r>
                      <a:endParaRPr lang="en-US" sz="1600" dirty="0">
                        <a:latin typeface="Tahoma" pitchFamily="34" charset="0"/>
                        <a:ea typeface="Tahoma" pitchFamily="34" charset="0"/>
                        <a:cs typeface="Tahoma" pitchFamily="34" charset="0"/>
                      </a:endParaRPr>
                    </a:p>
                  </a:txBody>
                  <a:tcPr marL="38100" marR="38100" marT="38100" marB="38100"/>
                </a:tc>
                <a:tc>
                  <a:txBody>
                    <a:bodyPr/>
                    <a:lstStyle/>
                    <a:p>
                      <a:pPr algn="just">
                        <a:lnSpc>
                          <a:spcPct val="115000"/>
                        </a:lnSpc>
                        <a:spcAft>
                          <a:spcPts val="0"/>
                        </a:spcAft>
                      </a:pPr>
                      <a:r>
                        <a:rPr lang="en-US" sz="1600">
                          <a:solidFill>
                            <a:srgbClr val="3E3E3E"/>
                          </a:solidFill>
                          <a:latin typeface="Tahoma" pitchFamily="34" charset="0"/>
                          <a:ea typeface="Tahoma" pitchFamily="34" charset="0"/>
                          <a:cs typeface="Tahoma" pitchFamily="34" charset="0"/>
                        </a:rPr>
                        <a:t>Ministry of Surface Transport, (Chartering Wing)</a:t>
                      </a:r>
                      <a:endParaRPr lang="en-US" sz="1600">
                        <a:latin typeface="Tahoma" pitchFamily="34" charset="0"/>
                        <a:ea typeface="Tahoma" pitchFamily="34" charset="0"/>
                        <a:cs typeface="Tahoma" pitchFamily="34" charset="0"/>
                      </a:endParaRPr>
                    </a:p>
                  </a:txBody>
                  <a:tcPr marL="38100" marR="38100" marT="38100" marB="38100"/>
                </a:tc>
              </a:tr>
              <a:tr h="370840">
                <a:tc>
                  <a:txBody>
                    <a:bodyPr/>
                    <a:lstStyle/>
                    <a:p>
                      <a:pPr algn="just">
                        <a:lnSpc>
                          <a:spcPct val="115000"/>
                        </a:lnSpc>
                        <a:spcAft>
                          <a:spcPts val="0"/>
                        </a:spcAft>
                      </a:pPr>
                      <a:r>
                        <a:rPr lang="en-US" sz="1600" dirty="0">
                          <a:solidFill>
                            <a:srgbClr val="3E3E3E"/>
                          </a:solidFill>
                          <a:latin typeface="Tahoma" pitchFamily="34" charset="0"/>
                          <a:ea typeface="Tahoma" pitchFamily="34" charset="0"/>
                          <a:cs typeface="Tahoma" pitchFamily="34" charset="0"/>
                        </a:rPr>
                        <a:t>4. Payment of import through ocean transport by a Govt. Department or a PSU on c.i.f. basis (i.e. other than f.o.b. and f.a.s. basis)</a:t>
                      </a:r>
                      <a:endParaRPr lang="en-US" sz="1600" dirty="0">
                        <a:latin typeface="Tahoma" pitchFamily="34" charset="0"/>
                        <a:ea typeface="Tahoma" pitchFamily="34" charset="0"/>
                        <a:cs typeface="Tahoma" pitchFamily="34" charset="0"/>
                      </a:endParaRPr>
                    </a:p>
                  </a:txBody>
                  <a:tcPr marL="38100" marR="38100" marT="38100" marB="38100"/>
                </a:tc>
                <a:tc>
                  <a:txBody>
                    <a:bodyPr/>
                    <a:lstStyle/>
                    <a:p>
                      <a:pPr algn="just">
                        <a:lnSpc>
                          <a:spcPct val="115000"/>
                        </a:lnSpc>
                        <a:spcAft>
                          <a:spcPts val="0"/>
                        </a:spcAft>
                      </a:pPr>
                      <a:r>
                        <a:rPr lang="en-US" sz="1600" dirty="0">
                          <a:solidFill>
                            <a:srgbClr val="3E3E3E"/>
                          </a:solidFill>
                          <a:latin typeface="Tahoma" pitchFamily="34" charset="0"/>
                          <a:ea typeface="Tahoma" pitchFamily="34" charset="0"/>
                          <a:cs typeface="Tahoma" pitchFamily="34" charset="0"/>
                        </a:rPr>
                        <a:t>Ministry of Surface Transport, (Chartering Wing)</a:t>
                      </a:r>
                      <a:endParaRPr lang="en-US" sz="1600" dirty="0">
                        <a:latin typeface="Tahoma" pitchFamily="34" charset="0"/>
                        <a:ea typeface="Tahoma" pitchFamily="34" charset="0"/>
                        <a:cs typeface="Tahoma" pitchFamily="34" charset="0"/>
                      </a:endParaRPr>
                    </a:p>
                  </a:txBody>
                  <a:tcPr marL="38100" marR="38100" marT="38100" marB="38100"/>
                </a:tc>
              </a:tr>
              <a:tr h="370840">
                <a:tc>
                  <a:txBody>
                    <a:bodyPr/>
                    <a:lstStyle/>
                    <a:p>
                      <a:pPr algn="just">
                        <a:lnSpc>
                          <a:spcPct val="115000"/>
                        </a:lnSpc>
                        <a:spcAft>
                          <a:spcPts val="0"/>
                        </a:spcAft>
                      </a:pPr>
                      <a:r>
                        <a:rPr lang="en-US" sz="1600">
                          <a:solidFill>
                            <a:srgbClr val="3E3E3E"/>
                          </a:solidFill>
                          <a:latin typeface="Tahoma" pitchFamily="34" charset="0"/>
                          <a:ea typeface="Tahoma" pitchFamily="34" charset="0"/>
                          <a:cs typeface="Tahoma" pitchFamily="34" charset="0"/>
                        </a:rPr>
                        <a:t>5. Multi-modal transport operators making remittance to their agents abroad</a:t>
                      </a:r>
                      <a:endParaRPr lang="en-US" sz="1600">
                        <a:latin typeface="Tahoma" pitchFamily="34" charset="0"/>
                        <a:ea typeface="Tahoma" pitchFamily="34" charset="0"/>
                        <a:cs typeface="Tahoma" pitchFamily="34" charset="0"/>
                      </a:endParaRPr>
                    </a:p>
                  </a:txBody>
                  <a:tcPr marL="38100" marR="38100" marT="38100" marB="38100"/>
                </a:tc>
                <a:tc>
                  <a:txBody>
                    <a:bodyPr/>
                    <a:lstStyle/>
                    <a:p>
                      <a:pPr algn="just">
                        <a:lnSpc>
                          <a:spcPct val="115000"/>
                        </a:lnSpc>
                        <a:spcAft>
                          <a:spcPts val="0"/>
                        </a:spcAft>
                      </a:pPr>
                      <a:r>
                        <a:rPr lang="en-US" sz="1600" dirty="0">
                          <a:solidFill>
                            <a:srgbClr val="3E3E3E"/>
                          </a:solidFill>
                          <a:latin typeface="Tahoma" pitchFamily="34" charset="0"/>
                          <a:ea typeface="Tahoma" pitchFamily="34" charset="0"/>
                          <a:cs typeface="Tahoma" pitchFamily="34" charset="0"/>
                        </a:rPr>
                        <a:t>Registration Certificate from the Director General of Shipping</a:t>
                      </a:r>
                      <a:endParaRPr lang="en-US" sz="1600" dirty="0">
                        <a:latin typeface="Tahoma" pitchFamily="34" charset="0"/>
                        <a:ea typeface="Tahoma" pitchFamily="34" charset="0"/>
                        <a:cs typeface="Tahoma" pitchFamily="34" charset="0"/>
                      </a:endParaRPr>
                    </a:p>
                  </a:txBody>
                  <a:tcPr marL="38100" marR="38100" marT="38100" marB="38100"/>
                </a:tc>
              </a:tr>
            </a:tbl>
          </a:graphicData>
        </a:graphic>
      </p:graphicFrame>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9</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3524</TotalTime>
  <Words>4090</Words>
  <Application>Microsoft Office PowerPoint</Application>
  <PresentationFormat>On-screen Show (16:9)</PresentationFormat>
  <Paragraphs>248</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Module</vt:lpstr>
      <vt:lpstr>CURRENT AND CAPITAL ACCOUNT TRANSACTIONS &amp; LIBERALISED REMITTANCE SCHEME</vt:lpstr>
      <vt:lpstr>SECTION 6(3) OF FEMA PRESCRIBING POWER OF RBI TO REGULATE CAPITAL ACCOUNT TRANSACTION OMMITED w.e.f. 15.10.19 </vt:lpstr>
      <vt:lpstr>OVERVIEW</vt:lpstr>
      <vt:lpstr>OVERVIEW</vt:lpstr>
      <vt:lpstr>Difference between Current and Capital Account Transactions </vt:lpstr>
      <vt:lpstr>SUPPLIERS' CREDIT AND BUYERS' CREDIT</vt:lpstr>
      <vt:lpstr>CURRENT ACCOUNT TRANSACTIONS </vt:lpstr>
      <vt:lpstr>Prohibited current account transactions - Schedule I of FEM (Current Account Transactions) Rules, 2000 </vt:lpstr>
      <vt:lpstr>Remittances requiring prior approval of GOI- Schedule II of FEM (Current Account Transactions) Rules, 2000 </vt:lpstr>
      <vt:lpstr>Prohibited current account transactions - Schedule II of FEM (Current Account Transactions) Rules, 2000 </vt:lpstr>
      <vt:lpstr>Remittances requiring prior approval of RBI- - Schedule III of FEM (Current Account Transactions) Rules, 2000 </vt:lpstr>
      <vt:lpstr>LIBERALISED REMITTANCE SCHEME (LRS)  </vt:lpstr>
      <vt:lpstr>LIBERALISED REMITTANCE SCHEME (LRS)  </vt:lpstr>
      <vt:lpstr>PERMISSIBLE CAPITAL ACCOUNT TRANSACTIONS BY AN INDIVIDUAL UNDER LRS</vt:lpstr>
      <vt:lpstr>PERMISSIBLE CURRENT ACCOUNT TRANSACTIONS BY AN INDIVIDUAL UNDER LRS</vt:lpstr>
      <vt:lpstr>PERMISSIBLE CURRENT ACCOUNT TRANSACTIONS BY AN INDIVIDUAL UNDER LRS</vt:lpstr>
      <vt:lpstr>IMMOVABLE PROPERTY OUTSIDE INDIA - LRS</vt:lpstr>
      <vt:lpstr>Acquisition or Setting up of a JV or WOS abroad by resident individual - Notification No. FEMA.263/RB-2013 dated March 05, 2013</vt:lpstr>
      <vt:lpstr>Conditions for Acquisition or Setting up of a JV or WOS abroad by resident individual</vt:lpstr>
      <vt:lpstr>Conditions for Acquisition or Setting up of a JV or WOS abroad by resident individual</vt:lpstr>
      <vt:lpstr>Conditions for Acquisition or Setting up of a JV or WOS abroad by resident individual</vt:lpstr>
      <vt:lpstr>Conditions for Acquisition or Setting up of a JV or WOS abroad by resident individual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315</cp:revision>
  <dcterms:created xsi:type="dcterms:W3CDTF">2017-09-15T12:27:52Z</dcterms:created>
  <dcterms:modified xsi:type="dcterms:W3CDTF">2020-04-14T04:27:11Z</dcterms:modified>
</cp:coreProperties>
</file>